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3.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theme/themeOverride5.xml" ContentType="application/vnd.openxmlformats-officedocument.themeOverr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charts/chart13.xml" ContentType="application/vnd.openxmlformats-officedocument.drawingml.chart+xml"/>
  <Override PartName="/ppt/theme/themeOverride12.xml" ContentType="application/vnd.openxmlformats-officedocument.themeOverride+xml"/>
  <Override PartName="/ppt/notesSlides/notesSlide4.xml" ContentType="application/vnd.openxmlformats-officedocument.presentationml.notesSlide+xml"/>
  <Override PartName="/ppt/charts/chart14.xml" ContentType="application/vnd.openxmlformats-officedocument.drawingml.chart+xml"/>
  <Override PartName="/ppt/theme/themeOverride1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5.xml" ContentType="application/vnd.openxmlformats-officedocument.drawingml.chart+xml"/>
  <Override PartName="/ppt/theme/themeOverride14.xml" ContentType="application/vnd.openxmlformats-officedocument.themeOverride+xml"/>
  <Override PartName="/ppt/notesSlides/notesSlide7.xml" ContentType="application/vnd.openxmlformats-officedocument.presentationml.notesSlide+xml"/>
  <Override PartName="/ppt/charts/chart16.xml" ContentType="application/vnd.openxmlformats-officedocument.drawingml.chart+xml"/>
  <Override PartName="/ppt/theme/themeOverride15.xml" ContentType="application/vnd.openxmlformats-officedocument.themeOverride+xml"/>
  <Override PartName="/ppt/charts/chart17.xml" ContentType="application/vnd.openxmlformats-officedocument.drawingml.chart+xml"/>
  <Override PartName="/ppt/theme/themeOverride1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8.xml" ContentType="application/vnd.openxmlformats-officedocument.drawingml.chart+xml"/>
  <Override PartName="/ppt/theme/themeOverride17.xml" ContentType="application/vnd.openxmlformats-officedocument.themeOverride+xml"/>
  <Override PartName="/ppt/charts/chart19.xml" ContentType="application/vnd.openxmlformats-officedocument.drawingml.chart+xml"/>
  <Override PartName="/ppt/theme/themeOverride18.xml" ContentType="application/vnd.openxmlformats-officedocument.themeOverride+xml"/>
  <Override PartName="/ppt/charts/chart20.xml" ContentType="application/vnd.openxmlformats-officedocument.drawingml.chart+xml"/>
  <Override PartName="/ppt/theme/themeOverride19.xml" ContentType="application/vnd.openxmlformats-officedocument.themeOverride+xml"/>
  <Override PartName="/ppt/charts/chart21.xml" ContentType="application/vnd.openxmlformats-officedocument.drawingml.chart+xml"/>
  <Override PartName="/ppt/theme/themeOverride20.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672" r:id="rId7"/>
    <p:sldMasterId id="2147483684" r:id="rId8"/>
    <p:sldMasterId id="2147483696" r:id="rId9"/>
    <p:sldMasterId id="2147483708" r:id="rId10"/>
    <p:sldMasterId id="2147483709" r:id="rId11"/>
    <p:sldMasterId id="2147483722" r:id="rId12"/>
    <p:sldMasterId id="2147483735" r:id="rId13"/>
    <p:sldMasterId id="2147483747" r:id="rId14"/>
  </p:sldMasterIdLst>
  <p:notesMasterIdLst>
    <p:notesMasterId r:id="rId46"/>
  </p:notesMasterIdLst>
  <p:sldIdLst>
    <p:sldId id="523" r:id="rId15"/>
    <p:sldId id="524" r:id="rId16"/>
    <p:sldId id="691" r:id="rId17"/>
    <p:sldId id="641" r:id="rId18"/>
    <p:sldId id="642" r:id="rId19"/>
    <p:sldId id="602" r:id="rId20"/>
    <p:sldId id="701" r:id="rId21"/>
    <p:sldId id="702" r:id="rId22"/>
    <p:sldId id="703" r:id="rId23"/>
    <p:sldId id="704" r:id="rId24"/>
    <p:sldId id="705" r:id="rId25"/>
    <p:sldId id="706" r:id="rId26"/>
    <p:sldId id="707" r:id="rId27"/>
    <p:sldId id="715" r:id="rId28"/>
    <p:sldId id="708" r:id="rId29"/>
    <p:sldId id="709" r:id="rId30"/>
    <p:sldId id="710" r:id="rId31"/>
    <p:sldId id="530" r:id="rId32"/>
    <p:sldId id="687" r:id="rId33"/>
    <p:sldId id="688" r:id="rId34"/>
    <p:sldId id="713" r:id="rId35"/>
    <p:sldId id="711" r:id="rId36"/>
    <p:sldId id="712" r:id="rId37"/>
    <p:sldId id="714" r:id="rId38"/>
    <p:sldId id="698" r:id="rId39"/>
    <p:sldId id="699" r:id="rId40"/>
    <p:sldId id="666" r:id="rId41"/>
    <p:sldId id="696" r:id="rId42"/>
    <p:sldId id="697" r:id="rId43"/>
    <p:sldId id="671" r:id="rId44"/>
    <p:sldId id="64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DA9F"/>
    <a:srgbClr val="000000"/>
    <a:srgbClr val="0000CC"/>
    <a:srgbClr val="5F9127"/>
    <a:srgbClr val="31CA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86643" autoAdjust="0"/>
  </p:normalViewPr>
  <p:slideViewPr>
    <p:cSldViewPr>
      <p:cViewPr>
        <p:scale>
          <a:sx n="80" d="100"/>
          <a:sy n="80" d="100"/>
        </p:scale>
        <p:origin x="-1200" y="138"/>
      </p:cViewPr>
      <p:guideLst>
        <p:guide orient="horz" pos="2160"/>
        <p:guide pos="2880"/>
      </p:guideLst>
    </p:cSldViewPr>
  </p:slideViewPr>
  <p:outlineViewPr>
    <p:cViewPr>
      <p:scale>
        <a:sx n="33" d="100"/>
        <a:sy n="33" d="100"/>
      </p:scale>
      <p:origin x="0" y="972"/>
    </p:cViewPr>
  </p:outlineViewPr>
  <p:notesTextViewPr>
    <p:cViewPr>
      <p:scale>
        <a:sx n="1" d="1"/>
        <a:sy n="1" d="1"/>
      </p:scale>
      <p:origin x="0" y="0"/>
    </p:cViewPr>
  </p:notesTextViewPr>
  <p:sorterViewPr>
    <p:cViewPr>
      <p:scale>
        <a:sx n="100" d="100"/>
        <a:sy n="100" d="100"/>
      </p:scale>
      <p:origin x="0" y="18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viewProps" Target="viewProps.xml"/><Relationship Id="rId8"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5.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6.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7.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9.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0.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'Oct 17'!$B$1</c:f>
              <c:strCache>
                <c:ptCount val="1"/>
                <c:pt idx="0">
                  <c:v>Productive</c:v>
                </c:pt>
              </c:strCache>
            </c:strRef>
          </c:tx>
          <c:invertIfNegative val="0"/>
          <c:dLbls>
            <c:dLbl>
              <c:idx val="2"/>
              <c:layout>
                <c:manualLayout>
                  <c:x val="0"/>
                  <c:y val="5.0280979616011683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
                  <c:y val="3.016858776960701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0"/>
              <c:layout>
                <c:manualLayout>
                  <c:x val="0"/>
                  <c:y val="-3.519668573120817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1"/>
              <c:layout>
                <c:manualLayout>
                  <c:x val="0"/>
                  <c:y val="3.01685877696070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17'!$B$2:$B$15</c:f>
              <c:numCache>
                <c:formatCode>0%</c:formatCode>
                <c:ptCount val="14"/>
                <c:pt idx="0">
                  <c:v>0.86699999999999999</c:v>
                </c:pt>
                <c:pt idx="1">
                  <c:v>0.83699999999999997</c:v>
                </c:pt>
                <c:pt idx="2">
                  <c:v>0.93910000000000005</c:v>
                </c:pt>
                <c:pt idx="3">
                  <c:v>0.7894444444444445</c:v>
                </c:pt>
                <c:pt idx="4">
                  <c:v>0.84599999999999997</c:v>
                </c:pt>
                <c:pt idx="5">
                  <c:v>0.876</c:v>
                </c:pt>
                <c:pt idx="6">
                  <c:v>0.88400000000000001</c:v>
                </c:pt>
                <c:pt idx="7">
                  <c:v>0.83</c:v>
                </c:pt>
                <c:pt idx="8">
                  <c:v>0.88300000000000001</c:v>
                </c:pt>
                <c:pt idx="9">
                  <c:v>0.8761904761904763</c:v>
                </c:pt>
                <c:pt idx="10">
                  <c:v>0.86925866236905758</c:v>
                </c:pt>
                <c:pt idx="11">
                  <c:v>0.99</c:v>
                </c:pt>
                <c:pt idx="12">
                  <c:v>0.96</c:v>
                </c:pt>
                <c:pt idx="13">
                  <c:v>0.95</c:v>
                </c:pt>
              </c:numCache>
            </c:numRef>
          </c:val>
        </c:ser>
        <c:ser>
          <c:idx val="1"/>
          <c:order val="1"/>
          <c:tx>
            <c:strRef>
              <c:f>'Oct 17'!$C$1</c:f>
              <c:strCache>
                <c:ptCount val="1"/>
                <c:pt idx="0">
                  <c:v>TAFW</c:v>
                </c:pt>
              </c:strCache>
            </c:strRef>
          </c:tx>
          <c:invertIfNegative val="0"/>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17'!$C$2:$C$15</c:f>
              <c:numCache>
                <c:formatCode>0%</c:formatCode>
                <c:ptCount val="14"/>
                <c:pt idx="0">
                  <c:v>0.13300000000000001</c:v>
                </c:pt>
                <c:pt idx="1">
                  <c:v>0.13469999999999999</c:v>
                </c:pt>
                <c:pt idx="2">
                  <c:v>5.11E-2</c:v>
                </c:pt>
                <c:pt idx="3">
                  <c:v>0.20972222222222225</c:v>
                </c:pt>
                <c:pt idx="4">
                  <c:v>0.14899999999999999</c:v>
                </c:pt>
                <c:pt idx="5">
                  <c:v>0.14099999999999999</c:v>
                </c:pt>
                <c:pt idx="6">
                  <c:v>0.124</c:v>
                </c:pt>
                <c:pt idx="7">
                  <c:v>0.13200000000000001</c:v>
                </c:pt>
                <c:pt idx="8">
                  <c:v>0.151</c:v>
                </c:pt>
                <c:pt idx="9">
                  <c:v>0.12380952380952381</c:v>
                </c:pt>
                <c:pt idx="10">
                  <c:v>0.11861402095084614</c:v>
                </c:pt>
                <c:pt idx="11">
                  <c:v>0.03</c:v>
                </c:pt>
                <c:pt idx="12">
                  <c:v>0.04</c:v>
                </c:pt>
                <c:pt idx="13">
                  <c:v>0.06</c:v>
                </c:pt>
              </c:numCache>
            </c:numRef>
          </c:val>
        </c:ser>
        <c:ser>
          <c:idx val="2"/>
          <c:order val="2"/>
          <c:tx>
            <c:strRef>
              <c:f>'Oct 17'!$D$1</c:f>
              <c:strCache>
                <c:ptCount val="1"/>
                <c:pt idx="0">
                  <c:v>KT</c:v>
                </c:pt>
              </c:strCache>
            </c:strRef>
          </c:tx>
          <c:invertIfNegative val="0"/>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17'!$D$2:$D$15</c:f>
              <c:numCache>
                <c:formatCode>0%</c:formatCode>
                <c:ptCount val="14"/>
                <c:pt idx="0">
                  <c:v>0</c:v>
                </c:pt>
                <c:pt idx="1">
                  <c:v>2.0799999999999999E-2</c:v>
                </c:pt>
                <c:pt idx="2">
                  <c:v>0</c:v>
                </c:pt>
                <c:pt idx="3">
                  <c:v>4.1666666666666666E-3</c:v>
                </c:pt>
                <c:pt idx="4">
                  <c:v>6.0000000000000001E-3</c:v>
                </c:pt>
                <c:pt idx="5">
                  <c:v>4.0000000000000001E-3</c:v>
                </c:pt>
                <c:pt idx="6">
                  <c:v>0</c:v>
                </c:pt>
                <c:pt idx="7">
                  <c:v>2.4E-2</c:v>
                </c:pt>
                <c:pt idx="8">
                  <c:v>7.9365079365079361E-3</c:v>
                </c:pt>
                <c:pt idx="9">
                  <c:v>0</c:v>
                </c:pt>
                <c:pt idx="10">
                  <c:v>9.1324200913242004E-3</c:v>
                </c:pt>
                <c:pt idx="11">
                  <c:v>0</c:v>
                </c:pt>
                <c:pt idx="12">
                  <c:v>0</c:v>
                </c:pt>
                <c:pt idx="13">
                  <c:v>2.7586206896551726E-3</c:v>
                </c:pt>
              </c:numCache>
            </c:numRef>
          </c:val>
        </c:ser>
        <c:ser>
          <c:idx val="3"/>
          <c:order val="3"/>
          <c:tx>
            <c:strRef>
              <c:f>'Oct 17'!$E$1</c:f>
              <c:strCache>
                <c:ptCount val="1"/>
                <c:pt idx="0">
                  <c:v>Admin</c:v>
                </c:pt>
              </c:strCache>
            </c:strRef>
          </c:tx>
          <c:invertIfNegative val="0"/>
          <c:cat>
            <c:strRef>
              <c:f>'Oct 17'!$A$2:$A$15</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17'!$E$2:$E$15</c:f>
              <c:numCache>
                <c:formatCode>0%</c:formatCode>
                <c:ptCount val="14"/>
                <c:pt idx="0">
                  <c:v>0</c:v>
                </c:pt>
                <c:pt idx="1">
                  <c:v>7.4999999999999997E-3</c:v>
                </c:pt>
                <c:pt idx="2">
                  <c:v>9.7999999999999997E-3</c:v>
                </c:pt>
                <c:pt idx="3">
                  <c:v>0</c:v>
                </c:pt>
                <c:pt idx="4">
                  <c:v>1.0999999999999999E-2</c:v>
                </c:pt>
                <c:pt idx="5">
                  <c:v>1E-3</c:v>
                </c:pt>
                <c:pt idx="6">
                  <c:v>0</c:v>
                </c:pt>
                <c:pt idx="7">
                  <c:v>1.4E-2</c:v>
                </c:pt>
                <c:pt idx="8">
                  <c:v>5.0000000000000001E-3</c:v>
                </c:pt>
                <c:pt idx="9">
                  <c:v>0</c:v>
                </c:pt>
                <c:pt idx="10">
                  <c:v>5.0496911093204401E-3</c:v>
                </c:pt>
                <c:pt idx="11">
                  <c:v>3.8197097020626432E-4</c:v>
                </c:pt>
                <c:pt idx="12">
                  <c:v>0</c:v>
                </c:pt>
                <c:pt idx="13">
                  <c:v>0</c:v>
                </c:pt>
              </c:numCache>
            </c:numRef>
          </c:val>
        </c:ser>
        <c:dLbls>
          <c:showLegendKey val="0"/>
          <c:showVal val="0"/>
          <c:showCatName val="0"/>
          <c:showSerName val="0"/>
          <c:showPercent val="0"/>
          <c:showBubbleSize val="0"/>
        </c:dLbls>
        <c:gapWidth val="150"/>
        <c:overlap val="100"/>
        <c:axId val="656720256"/>
        <c:axId val="656721792"/>
      </c:barChart>
      <c:catAx>
        <c:axId val="656720256"/>
        <c:scaling>
          <c:orientation val="minMax"/>
        </c:scaling>
        <c:delete val="0"/>
        <c:axPos val="b"/>
        <c:numFmt formatCode="General" sourceLinked="0"/>
        <c:majorTickMark val="out"/>
        <c:minorTickMark val="none"/>
        <c:tickLblPos val="nextTo"/>
        <c:crossAx val="656721792"/>
        <c:crosses val="autoZero"/>
        <c:auto val="1"/>
        <c:lblAlgn val="ctr"/>
        <c:lblOffset val="100"/>
        <c:noMultiLvlLbl val="0"/>
      </c:catAx>
      <c:valAx>
        <c:axId val="656721792"/>
        <c:scaling>
          <c:orientation val="minMax"/>
        </c:scaling>
        <c:delete val="0"/>
        <c:axPos val="l"/>
        <c:numFmt formatCode="0%" sourceLinked="1"/>
        <c:majorTickMark val="out"/>
        <c:minorTickMark val="none"/>
        <c:tickLblPos val="nextTo"/>
        <c:crossAx val="656720256"/>
        <c:crosses val="autoZero"/>
        <c:crossBetween val="between"/>
      </c:valAx>
    </c:plotArea>
    <c:legend>
      <c:legendPos val="t"/>
      <c:layout/>
      <c:overlay val="0"/>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barChart>
        <c:barDir val="col"/>
        <c:grouping val="clustered"/>
        <c:varyColors val="0"/>
        <c:ser>
          <c:idx val="0"/>
          <c:order val="0"/>
          <c:tx>
            <c:strRef>
              <c:f>'Pivot Monthly'!$F$19</c:f>
              <c:strCache>
                <c:ptCount val="1"/>
                <c:pt idx="0">
                  <c:v>Number of Projects/Work Orders</c:v>
                </c:pt>
              </c:strCache>
            </c:strRef>
          </c:tx>
          <c:invertIfNegative val="0"/>
          <c:cat>
            <c:strRef>
              <c:f>'Pivot Monthly'!$E$20:$E$22</c:f>
              <c:strCache>
                <c:ptCount val="3"/>
                <c:pt idx="0">
                  <c:v>Custom Data Deli</c:v>
                </c:pt>
                <c:pt idx="1">
                  <c:v>External Interfaces</c:v>
                </c:pt>
                <c:pt idx="2">
                  <c:v>Workorder (Base)</c:v>
                </c:pt>
              </c:strCache>
            </c:strRef>
          </c:cat>
          <c:val>
            <c:numRef>
              <c:f>'Pivot Monthly'!$F$20:$F$22</c:f>
              <c:numCache>
                <c:formatCode>General</c:formatCode>
                <c:ptCount val="3"/>
                <c:pt idx="0">
                  <c:v>182</c:v>
                </c:pt>
                <c:pt idx="1">
                  <c:v>31</c:v>
                </c:pt>
                <c:pt idx="2">
                  <c:v>122</c:v>
                </c:pt>
              </c:numCache>
            </c:numRef>
          </c:val>
        </c:ser>
        <c:dLbls>
          <c:dLblPos val="outEnd"/>
          <c:showLegendKey val="0"/>
          <c:showVal val="1"/>
          <c:showCatName val="0"/>
          <c:showSerName val="0"/>
          <c:showPercent val="0"/>
          <c:showBubbleSize val="0"/>
        </c:dLbls>
        <c:gapWidth val="75"/>
        <c:overlap val="-25"/>
        <c:axId val="713611520"/>
        <c:axId val="713613312"/>
      </c:barChart>
      <c:catAx>
        <c:axId val="713611520"/>
        <c:scaling>
          <c:orientation val="minMax"/>
        </c:scaling>
        <c:delete val="0"/>
        <c:axPos val="b"/>
        <c:majorTickMark val="none"/>
        <c:minorTickMark val="none"/>
        <c:tickLblPos val="nextTo"/>
        <c:crossAx val="713613312"/>
        <c:crosses val="autoZero"/>
        <c:auto val="1"/>
        <c:lblAlgn val="ctr"/>
        <c:lblOffset val="100"/>
        <c:noMultiLvlLbl val="0"/>
      </c:catAx>
      <c:valAx>
        <c:axId val="713613312"/>
        <c:scaling>
          <c:orientation val="minMax"/>
        </c:scaling>
        <c:delete val="0"/>
        <c:axPos val="l"/>
        <c:numFmt formatCode="General" sourceLinked="1"/>
        <c:majorTickMark val="none"/>
        <c:minorTickMark val="none"/>
        <c:tickLblPos val="nextTo"/>
        <c:spPr>
          <a:ln w="9525">
            <a:noFill/>
          </a:ln>
        </c:spPr>
        <c:crossAx val="713611520"/>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dirty="0"/>
              <a:t>Total Dev Efforts (in </a:t>
            </a:r>
            <a:r>
              <a:rPr lang="en-US" sz="1200" dirty="0" smtClean="0"/>
              <a:t>‘000 </a:t>
            </a:r>
            <a:r>
              <a:rPr lang="en-US" sz="1200" dirty="0"/>
              <a:t>Hours)</a:t>
            </a:r>
          </a:p>
        </c:rich>
      </c:tx>
      <c:layout/>
      <c:overlay val="0"/>
    </c:title>
    <c:autoTitleDeleted val="0"/>
    <c:plotArea>
      <c:layout/>
      <c:barChart>
        <c:barDir val="col"/>
        <c:grouping val="clustered"/>
        <c:varyColors val="0"/>
        <c:ser>
          <c:idx val="0"/>
          <c:order val="0"/>
          <c:tx>
            <c:strRef>
              <c:f>'Pivot Monthly'!$E$37</c:f>
              <c:strCache>
                <c:ptCount val="1"/>
                <c:pt idx="0">
                  <c:v>Total Dev Efforts (in Kilo Hours)</c:v>
                </c:pt>
              </c:strCache>
            </c:strRef>
          </c:tx>
          <c:spPr>
            <a:ln>
              <a:solidFill>
                <a:srgbClr val="D45D00"/>
              </a:solidFill>
            </a:ln>
          </c:spPr>
          <c:invertIfNegative val="0"/>
          <c:dLbls>
            <c:dLbl>
              <c:idx val="0"/>
              <c:numFmt formatCode="#,##0.00" sourceLinked="0"/>
              <c:spPr/>
              <c:txPr>
                <a:bodyPr/>
                <a:lstStyle/>
                <a:p>
                  <a:pPr>
                    <a:defRPr/>
                  </a:pPr>
                  <a:endParaRPr lang="en-US"/>
                </a:p>
              </c:txPr>
              <c:dLblPos val="outEnd"/>
              <c:showLegendKey val="0"/>
              <c:showVal val="1"/>
              <c:showCatName val="0"/>
              <c:showSerName val="0"/>
              <c:showPercent val="0"/>
              <c:showBubbleSize val="0"/>
            </c:dLbl>
            <c:dLbl>
              <c:idx val="1"/>
              <c:numFmt formatCode="#,##0.00" sourceLinked="0"/>
              <c:spPr/>
              <c:txPr>
                <a:bodyPr/>
                <a:lstStyle/>
                <a:p>
                  <a:pPr>
                    <a:defRPr/>
                  </a:pPr>
                  <a:endParaRPr lang="en-US"/>
                </a:p>
              </c:txPr>
              <c:dLblPos val="outEnd"/>
              <c:showLegendKey val="0"/>
              <c:showVal val="1"/>
              <c:showCatName val="0"/>
              <c:showSerName val="0"/>
              <c:showPercent val="0"/>
              <c:showBubbleSize val="0"/>
            </c:dLbl>
            <c:dLbl>
              <c:idx val="2"/>
              <c:numFmt formatCode="#,##0.00" sourceLinked="0"/>
              <c:spPr/>
              <c:txPr>
                <a:bodyPr/>
                <a:lstStyle/>
                <a:p>
                  <a:pPr>
                    <a:defRPr/>
                  </a:pPr>
                  <a:endParaRPr lang="en-US"/>
                </a:p>
              </c:txPr>
              <c:dLblPos val="outEnd"/>
              <c:showLegendKey val="0"/>
              <c:showVal val="1"/>
              <c:showCatName val="0"/>
              <c:showSerName val="0"/>
              <c:showPercent val="0"/>
              <c:showBubbleSize val="0"/>
            </c:dLbl>
            <c:dLbl>
              <c:idx val="3"/>
              <c:numFmt formatCode="#,##0.00" sourceLinked="0"/>
              <c:spPr/>
              <c:txPr>
                <a:bodyPr/>
                <a:lstStyle/>
                <a:p>
                  <a:pPr>
                    <a:defRPr/>
                  </a:pPr>
                  <a:endParaRPr lang="en-US"/>
                </a:p>
              </c:txPr>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Monthly'!$D$38:$D$40</c:f>
              <c:strCache>
                <c:ptCount val="3"/>
                <c:pt idx="0">
                  <c:v>Custom Data Deli</c:v>
                </c:pt>
                <c:pt idx="1">
                  <c:v>External Interfaces</c:v>
                </c:pt>
                <c:pt idx="2">
                  <c:v>Workorder (Base)</c:v>
                </c:pt>
              </c:strCache>
            </c:strRef>
          </c:cat>
          <c:val>
            <c:numRef>
              <c:f>'Pivot Monthly'!$E$38:$E$40</c:f>
              <c:numCache>
                <c:formatCode>General</c:formatCode>
                <c:ptCount val="3"/>
                <c:pt idx="0">
                  <c:v>22.389200000000002</c:v>
                </c:pt>
                <c:pt idx="1">
                  <c:v>4.9284499999999998</c:v>
                </c:pt>
                <c:pt idx="2">
                  <c:v>9.8539999999999992</c:v>
                </c:pt>
              </c:numCache>
            </c:numRef>
          </c:val>
        </c:ser>
        <c:dLbls>
          <c:dLblPos val="outEnd"/>
          <c:showLegendKey val="0"/>
          <c:showVal val="1"/>
          <c:showCatName val="0"/>
          <c:showSerName val="0"/>
          <c:showPercent val="0"/>
          <c:showBubbleSize val="0"/>
        </c:dLbls>
        <c:gapWidth val="75"/>
        <c:overlap val="-25"/>
        <c:axId val="722478592"/>
        <c:axId val="722480128"/>
      </c:barChart>
      <c:catAx>
        <c:axId val="722478592"/>
        <c:scaling>
          <c:orientation val="minMax"/>
        </c:scaling>
        <c:delete val="0"/>
        <c:axPos val="b"/>
        <c:majorTickMark val="none"/>
        <c:minorTickMark val="none"/>
        <c:tickLblPos val="nextTo"/>
        <c:crossAx val="722480128"/>
        <c:crosses val="autoZero"/>
        <c:auto val="1"/>
        <c:lblAlgn val="ctr"/>
        <c:lblOffset val="100"/>
        <c:noMultiLvlLbl val="0"/>
      </c:catAx>
      <c:valAx>
        <c:axId val="722480128"/>
        <c:scaling>
          <c:orientation val="minMax"/>
        </c:scaling>
        <c:delete val="0"/>
        <c:axPos val="l"/>
        <c:numFmt formatCode="General" sourceLinked="1"/>
        <c:majorTickMark val="none"/>
        <c:minorTickMark val="none"/>
        <c:tickLblPos val="nextTo"/>
        <c:spPr>
          <a:ln w="9525">
            <a:noFill/>
          </a:ln>
        </c:spPr>
        <c:crossAx val="722478592"/>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barChart>
        <c:barDir val="col"/>
        <c:grouping val="clustered"/>
        <c:varyColors val="0"/>
        <c:ser>
          <c:idx val="0"/>
          <c:order val="0"/>
          <c:tx>
            <c:strRef>
              <c:f>'Pivot Monthly'!$E$54</c:f>
              <c:strCache>
                <c:ptCount val="1"/>
                <c:pt idx="0">
                  <c:v>Development Defect Density (DDD)</c:v>
                </c:pt>
              </c:strCache>
            </c:strRef>
          </c:tx>
          <c:invertIfNegative val="0"/>
          <c:cat>
            <c:strRef>
              <c:f>'Pivot Monthly'!$D$55:$D$57</c:f>
              <c:strCache>
                <c:ptCount val="3"/>
                <c:pt idx="0">
                  <c:v>Custom Data Deli</c:v>
                </c:pt>
                <c:pt idx="1">
                  <c:v>External Interfaces</c:v>
                </c:pt>
                <c:pt idx="2">
                  <c:v>Workorder (Base)</c:v>
                </c:pt>
              </c:strCache>
            </c:strRef>
          </c:cat>
          <c:val>
            <c:numRef>
              <c:f>'Pivot Monthly'!$E$55:$E$57</c:f>
              <c:numCache>
                <c:formatCode>0.00</c:formatCode>
                <c:ptCount val="3"/>
                <c:pt idx="0">
                  <c:v>0.24571105384412037</c:v>
                </c:pt>
                <c:pt idx="1">
                  <c:v>1.3000927103912259</c:v>
                </c:pt>
                <c:pt idx="2">
                  <c:v>1.4532990293180257</c:v>
                </c:pt>
              </c:numCache>
            </c:numRef>
          </c:val>
        </c:ser>
        <c:dLbls>
          <c:dLblPos val="outEnd"/>
          <c:showLegendKey val="0"/>
          <c:showVal val="1"/>
          <c:showCatName val="0"/>
          <c:showSerName val="0"/>
          <c:showPercent val="0"/>
          <c:showBubbleSize val="0"/>
        </c:dLbls>
        <c:gapWidth val="75"/>
        <c:overlap val="-25"/>
        <c:axId val="724004224"/>
        <c:axId val="724010112"/>
      </c:barChart>
      <c:catAx>
        <c:axId val="724004224"/>
        <c:scaling>
          <c:orientation val="minMax"/>
        </c:scaling>
        <c:delete val="0"/>
        <c:axPos val="b"/>
        <c:majorTickMark val="none"/>
        <c:minorTickMark val="none"/>
        <c:tickLblPos val="nextTo"/>
        <c:crossAx val="724010112"/>
        <c:crosses val="autoZero"/>
        <c:auto val="1"/>
        <c:lblAlgn val="ctr"/>
        <c:lblOffset val="100"/>
        <c:noMultiLvlLbl val="0"/>
      </c:catAx>
      <c:valAx>
        <c:axId val="724010112"/>
        <c:scaling>
          <c:orientation val="minMax"/>
        </c:scaling>
        <c:delete val="0"/>
        <c:axPos val="l"/>
        <c:numFmt formatCode="0.00" sourceLinked="1"/>
        <c:majorTickMark val="none"/>
        <c:minorTickMark val="none"/>
        <c:tickLblPos val="nextTo"/>
        <c:spPr>
          <a:ln w="9525">
            <a:noFill/>
          </a:ln>
        </c:spPr>
        <c:crossAx val="724004224"/>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xPr>
        <a:bodyPr/>
        <a:lstStyle/>
        <a:p>
          <a:pPr>
            <a:defRPr sz="1200"/>
          </a:pPr>
          <a:endParaRPr lang="en-US"/>
        </a:p>
      </c:txPr>
    </c:title>
    <c:autoTitleDeleted val="0"/>
    <c:plotArea>
      <c:layout/>
      <c:barChart>
        <c:barDir val="col"/>
        <c:grouping val="clustered"/>
        <c:varyColors val="0"/>
        <c:ser>
          <c:idx val="0"/>
          <c:order val="0"/>
          <c:tx>
            <c:strRef>
              <c:f>'Pivot Monthly'!$E$71</c:f>
              <c:strCache>
                <c:ptCount val="1"/>
                <c:pt idx="0">
                  <c:v>Production Defect Density (PDD)</c:v>
                </c:pt>
              </c:strCache>
            </c:strRef>
          </c:tx>
          <c:invertIfNegative val="0"/>
          <c:cat>
            <c:strRef>
              <c:f>'Pivot Monthly'!$D$72:$D$74</c:f>
              <c:strCache>
                <c:ptCount val="3"/>
                <c:pt idx="0">
                  <c:v>Custom Data Deli</c:v>
                </c:pt>
                <c:pt idx="1">
                  <c:v>External Interfaces</c:v>
                </c:pt>
                <c:pt idx="2">
                  <c:v>Workorder (Base)</c:v>
                </c:pt>
              </c:strCache>
            </c:strRef>
          </c:cat>
          <c:val>
            <c:numRef>
              <c:f>'Pivot Monthly'!$E$72:$E$74</c:f>
              <c:numCache>
                <c:formatCode>0.00</c:formatCode>
                <c:ptCount val="3"/>
                <c:pt idx="0">
                  <c:v>0.03</c:v>
                </c:pt>
                <c:pt idx="1">
                  <c:v>0.03</c:v>
                </c:pt>
                <c:pt idx="2">
                  <c:v>0.06</c:v>
                </c:pt>
              </c:numCache>
            </c:numRef>
          </c:val>
        </c:ser>
        <c:dLbls>
          <c:dLblPos val="outEnd"/>
          <c:showLegendKey val="0"/>
          <c:showVal val="1"/>
          <c:showCatName val="0"/>
          <c:showSerName val="0"/>
          <c:showPercent val="0"/>
          <c:showBubbleSize val="0"/>
        </c:dLbls>
        <c:gapWidth val="75"/>
        <c:overlap val="-25"/>
        <c:axId val="727033344"/>
        <c:axId val="727034880"/>
      </c:barChart>
      <c:catAx>
        <c:axId val="727033344"/>
        <c:scaling>
          <c:orientation val="minMax"/>
        </c:scaling>
        <c:delete val="0"/>
        <c:axPos val="b"/>
        <c:majorTickMark val="none"/>
        <c:minorTickMark val="none"/>
        <c:tickLblPos val="nextTo"/>
        <c:crossAx val="727034880"/>
        <c:crosses val="autoZero"/>
        <c:auto val="1"/>
        <c:lblAlgn val="ctr"/>
        <c:lblOffset val="100"/>
        <c:noMultiLvlLbl val="0"/>
      </c:catAx>
      <c:valAx>
        <c:axId val="727034880"/>
        <c:scaling>
          <c:orientation val="minMax"/>
        </c:scaling>
        <c:delete val="0"/>
        <c:axPos val="l"/>
        <c:numFmt formatCode="0.00" sourceLinked="1"/>
        <c:majorTickMark val="none"/>
        <c:minorTickMark val="none"/>
        <c:tickLblPos val="nextTo"/>
        <c:spPr>
          <a:ln w="9525">
            <a:noFill/>
          </a:ln>
        </c:spPr>
        <c:crossAx val="727033344"/>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tx>
            <c:strRef>
              <c:f>'Pivot Sprint'!$B$10</c:f>
              <c:strCache>
                <c:ptCount val="1"/>
                <c:pt idx="0">
                  <c:v>Sprints Delivered</c:v>
                </c:pt>
              </c:strCache>
            </c:strRef>
          </c:tx>
          <c:invertIfNegative val="0"/>
          <c:cat>
            <c:strRef>
              <c:f>'Pivot Sprint'!$A$11:$A$13</c:f>
              <c:strCache>
                <c:ptCount val="3"/>
                <c:pt idx="0">
                  <c:v>Front Runners</c:v>
                </c:pt>
                <c:pt idx="1">
                  <c:v>Groudbreakers</c:v>
                </c:pt>
                <c:pt idx="2">
                  <c:v>Optumizers</c:v>
                </c:pt>
              </c:strCache>
            </c:strRef>
          </c:cat>
          <c:val>
            <c:numRef>
              <c:f>'Pivot Sprint'!$B$11:$B$13</c:f>
              <c:numCache>
                <c:formatCode>General</c:formatCode>
                <c:ptCount val="3"/>
                <c:pt idx="0">
                  <c:v>6</c:v>
                </c:pt>
                <c:pt idx="1">
                  <c:v>6</c:v>
                </c:pt>
                <c:pt idx="2">
                  <c:v>4</c:v>
                </c:pt>
              </c:numCache>
            </c:numRef>
          </c:val>
        </c:ser>
        <c:ser>
          <c:idx val="1"/>
          <c:order val="1"/>
          <c:tx>
            <c:strRef>
              <c:f>'Pivot Sprint'!$C$10</c:f>
              <c:strCache>
                <c:ptCount val="1"/>
                <c:pt idx="0">
                  <c:v>Accepted Stories</c:v>
                </c:pt>
              </c:strCache>
            </c:strRef>
          </c:tx>
          <c:invertIfNegative val="0"/>
          <c:cat>
            <c:strRef>
              <c:f>'Pivot Sprint'!$A$11:$A$13</c:f>
              <c:strCache>
                <c:ptCount val="3"/>
                <c:pt idx="0">
                  <c:v>Front Runners</c:v>
                </c:pt>
                <c:pt idx="1">
                  <c:v>Groudbreakers</c:v>
                </c:pt>
                <c:pt idx="2">
                  <c:v>Optumizers</c:v>
                </c:pt>
              </c:strCache>
            </c:strRef>
          </c:cat>
          <c:val>
            <c:numRef>
              <c:f>'Pivot Sprint'!$C$11:$C$13</c:f>
              <c:numCache>
                <c:formatCode>General</c:formatCode>
                <c:ptCount val="3"/>
                <c:pt idx="0">
                  <c:v>35</c:v>
                </c:pt>
                <c:pt idx="1">
                  <c:v>54</c:v>
                </c:pt>
                <c:pt idx="2">
                  <c:v>51</c:v>
                </c:pt>
              </c:numCache>
            </c:numRef>
          </c:val>
        </c:ser>
        <c:ser>
          <c:idx val="2"/>
          <c:order val="2"/>
          <c:tx>
            <c:strRef>
              <c:f>'Pivot Sprint'!$D$10</c:f>
              <c:strCache>
                <c:ptCount val="1"/>
                <c:pt idx="0">
                  <c:v>Story Points Delivered</c:v>
                </c:pt>
              </c:strCache>
            </c:strRef>
          </c:tx>
          <c:invertIfNegative val="0"/>
          <c:cat>
            <c:strRef>
              <c:f>'Pivot Sprint'!$A$11:$A$13</c:f>
              <c:strCache>
                <c:ptCount val="3"/>
                <c:pt idx="0">
                  <c:v>Front Runners</c:v>
                </c:pt>
                <c:pt idx="1">
                  <c:v>Groudbreakers</c:v>
                </c:pt>
                <c:pt idx="2">
                  <c:v>Optumizers</c:v>
                </c:pt>
              </c:strCache>
            </c:strRef>
          </c:cat>
          <c:val>
            <c:numRef>
              <c:f>'Pivot Sprint'!$D$11:$D$13</c:f>
              <c:numCache>
                <c:formatCode>General</c:formatCode>
                <c:ptCount val="3"/>
                <c:pt idx="0">
                  <c:v>129</c:v>
                </c:pt>
                <c:pt idx="1">
                  <c:v>200</c:v>
                </c:pt>
                <c:pt idx="2">
                  <c:v>226</c:v>
                </c:pt>
              </c:numCache>
            </c:numRef>
          </c:val>
        </c:ser>
        <c:dLbls>
          <c:dLblPos val="outEnd"/>
          <c:showLegendKey val="0"/>
          <c:showVal val="1"/>
          <c:showCatName val="0"/>
          <c:showSerName val="0"/>
          <c:showPercent val="0"/>
          <c:showBubbleSize val="0"/>
        </c:dLbls>
        <c:gapWidth val="150"/>
        <c:axId val="667856896"/>
        <c:axId val="667858432"/>
      </c:barChart>
      <c:catAx>
        <c:axId val="667856896"/>
        <c:scaling>
          <c:orientation val="minMax"/>
        </c:scaling>
        <c:delete val="0"/>
        <c:axPos val="b"/>
        <c:majorTickMark val="out"/>
        <c:minorTickMark val="none"/>
        <c:tickLblPos val="nextTo"/>
        <c:crossAx val="667858432"/>
        <c:crosses val="autoZero"/>
        <c:auto val="1"/>
        <c:lblAlgn val="ctr"/>
        <c:lblOffset val="100"/>
        <c:noMultiLvlLbl val="0"/>
      </c:catAx>
      <c:valAx>
        <c:axId val="667858432"/>
        <c:scaling>
          <c:orientation val="minMax"/>
        </c:scaling>
        <c:delete val="0"/>
        <c:axPos val="l"/>
        <c:numFmt formatCode="General" sourceLinked="1"/>
        <c:majorTickMark val="out"/>
        <c:minorTickMark val="none"/>
        <c:tickLblPos val="nextTo"/>
        <c:crossAx val="667856896"/>
        <c:crosses val="autoZero"/>
        <c:crossBetween val="between"/>
      </c:valAx>
    </c:plotArea>
    <c:legend>
      <c:legendPos val="r"/>
      <c:layout/>
      <c:overlay val="0"/>
    </c:legend>
    <c:plotVisOnly val="1"/>
    <c:dispBlanksAs val="gap"/>
    <c:showDLblsOverMax val="0"/>
  </c:chart>
  <c:spPr>
    <a:ln>
      <a:noFill/>
    </a:ln>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CBS Metrics 2017 </a:t>
            </a:r>
          </a:p>
        </c:rich>
      </c:tx>
      <c:layout/>
      <c:overlay val="0"/>
    </c:title>
    <c:autoTitleDeleted val="0"/>
    <c:plotArea>
      <c:layout/>
      <c:barChart>
        <c:barDir val="col"/>
        <c:grouping val="clustered"/>
        <c:varyColors val="0"/>
        <c:ser>
          <c:idx val="0"/>
          <c:order val="0"/>
          <c:tx>
            <c:strRef>
              <c:f>'CBS Project'!$B$1</c:f>
              <c:strCache>
                <c:ptCount val="1"/>
                <c:pt idx="0">
                  <c:v>Data</c:v>
                </c:pt>
              </c:strCache>
            </c:strRef>
          </c:tx>
          <c:invertIfNegative val="0"/>
          <c:cat>
            <c:strRef>
              <c:f>'CBS Project'!$A$2:$A$3</c:f>
              <c:strCache>
                <c:ptCount val="2"/>
                <c:pt idx="0">
                  <c:v>Number of Projects</c:v>
                </c:pt>
                <c:pt idx="1">
                  <c:v>Efforts Spent (in '000 Hours)</c:v>
                </c:pt>
              </c:strCache>
            </c:strRef>
          </c:cat>
          <c:val>
            <c:numRef>
              <c:f>'CBS Project'!$B$2:$B$3</c:f>
              <c:numCache>
                <c:formatCode>General</c:formatCode>
                <c:ptCount val="2"/>
                <c:pt idx="0">
                  <c:v>9</c:v>
                </c:pt>
                <c:pt idx="1">
                  <c:v>11.9</c:v>
                </c:pt>
              </c:numCache>
            </c:numRef>
          </c:val>
        </c:ser>
        <c:dLbls>
          <c:dLblPos val="outEnd"/>
          <c:showLegendKey val="0"/>
          <c:showVal val="1"/>
          <c:showCatName val="0"/>
          <c:showSerName val="0"/>
          <c:showPercent val="0"/>
          <c:showBubbleSize val="0"/>
        </c:dLbls>
        <c:gapWidth val="150"/>
        <c:axId val="669821952"/>
        <c:axId val="682300160"/>
      </c:barChart>
      <c:catAx>
        <c:axId val="669821952"/>
        <c:scaling>
          <c:orientation val="minMax"/>
        </c:scaling>
        <c:delete val="0"/>
        <c:axPos val="b"/>
        <c:majorTickMark val="out"/>
        <c:minorTickMark val="none"/>
        <c:tickLblPos val="nextTo"/>
        <c:crossAx val="682300160"/>
        <c:crosses val="autoZero"/>
        <c:auto val="1"/>
        <c:lblAlgn val="ctr"/>
        <c:lblOffset val="100"/>
        <c:noMultiLvlLbl val="0"/>
      </c:catAx>
      <c:valAx>
        <c:axId val="682300160"/>
        <c:scaling>
          <c:orientation val="minMax"/>
        </c:scaling>
        <c:delete val="0"/>
        <c:axPos val="l"/>
        <c:numFmt formatCode="General" sourceLinked="1"/>
        <c:majorTickMark val="out"/>
        <c:minorTickMark val="none"/>
        <c:tickLblPos val="nextTo"/>
        <c:crossAx val="669821952"/>
        <c:crosses val="autoZero"/>
        <c:crossBetween val="between"/>
      </c:valAx>
    </c:plotArea>
    <c:plotVisOnly val="1"/>
    <c:dispBlanksAs val="gap"/>
    <c:showDLblsOverMax val="0"/>
  </c:chart>
  <c:spPr>
    <a:ln>
      <a:solidFill>
        <a:srgbClr val="D45D00"/>
      </a:solidFill>
    </a:ln>
  </c:sp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RxClaim SSMO </a:t>
            </a:r>
            <a:r>
              <a:rPr lang="en-US" dirty="0" smtClean="0"/>
              <a:t>Metrics (BK1 / BK2)</a:t>
            </a:r>
            <a:endParaRPr lang="en-US" dirty="0"/>
          </a:p>
        </c:rich>
      </c:tx>
      <c:layout/>
      <c:overlay val="0"/>
    </c:title>
    <c:autoTitleDeleted val="0"/>
    <c:plotArea>
      <c:layout/>
      <c:barChart>
        <c:barDir val="col"/>
        <c:grouping val="clustered"/>
        <c:varyColors val="0"/>
        <c:ser>
          <c:idx val="0"/>
          <c:order val="0"/>
          <c:tx>
            <c:strRef>
              <c:f>'Support Project'!$C$1</c:f>
              <c:strCache>
                <c:ptCount val="1"/>
                <c:pt idx="0">
                  <c:v>2016</c:v>
                </c:pt>
              </c:strCache>
            </c:strRef>
          </c:tx>
          <c:invertIfNegative val="0"/>
          <c:cat>
            <c:strRef>
              <c:f>'Support Project'!$B$2:$B$5</c:f>
              <c:strCache>
                <c:ptCount val="4"/>
                <c:pt idx="0">
                  <c:v>Availability</c:v>
                </c:pt>
                <c:pt idx="1">
                  <c:v>SLA %ages</c:v>
                </c:pt>
                <c:pt idx="2">
                  <c:v>Incident Influx</c:v>
                </c:pt>
                <c:pt idx="3">
                  <c:v>Problem Influx</c:v>
                </c:pt>
              </c:strCache>
            </c:strRef>
          </c:cat>
          <c:val>
            <c:numRef>
              <c:f>'Support Project'!$C$2:$C$5</c:f>
              <c:numCache>
                <c:formatCode>General</c:formatCode>
                <c:ptCount val="4"/>
                <c:pt idx="0">
                  <c:v>99.983000000000004</c:v>
                </c:pt>
                <c:pt idx="1">
                  <c:v>95.5</c:v>
                </c:pt>
                <c:pt idx="2">
                  <c:v>5050</c:v>
                </c:pt>
                <c:pt idx="3">
                  <c:v>289</c:v>
                </c:pt>
              </c:numCache>
            </c:numRef>
          </c:val>
        </c:ser>
        <c:ser>
          <c:idx val="1"/>
          <c:order val="1"/>
          <c:tx>
            <c:strRef>
              <c:f>'Support Project'!$D$1</c:f>
              <c:strCache>
                <c:ptCount val="1"/>
                <c:pt idx="0">
                  <c:v>2017</c:v>
                </c:pt>
              </c:strCache>
            </c:strRef>
          </c:tx>
          <c:invertIfNegative val="0"/>
          <c:cat>
            <c:strRef>
              <c:f>'Support Project'!$B$2:$B$5</c:f>
              <c:strCache>
                <c:ptCount val="4"/>
                <c:pt idx="0">
                  <c:v>Availability</c:v>
                </c:pt>
                <c:pt idx="1">
                  <c:v>SLA %ages</c:v>
                </c:pt>
                <c:pt idx="2">
                  <c:v>Incident Influx</c:v>
                </c:pt>
                <c:pt idx="3">
                  <c:v>Problem Influx</c:v>
                </c:pt>
              </c:strCache>
            </c:strRef>
          </c:cat>
          <c:val>
            <c:numRef>
              <c:f>'Support Project'!$D$2:$D$5</c:f>
              <c:numCache>
                <c:formatCode>General</c:formatCode>
                <c:ptCount val="4"/>
                <c:pt idx="0">
                  <c:v>99.992999999999995</c:v>
                </c:pt>
                <c:pt idx="1">
                  <c:v>97.3</c:v>
                </c:pt>
                <c:pt idx="2">
                  <c:v>5983</c:v>
                </c:pt>
                <c:pt idx="3">
                  <c:v>206</c:v>
                </c:pt>
              </c:numCache>
            </c:numRef>
          </c:val>
        </c:ser>
        <c:dLbls>
          <c:dLblPos val="outEnd"/>
          <c:showLegendKey val="0"/>
          <c:showVal val="1"/>
          <c:showCatName val="0"/>
          <c:showSerName val="0"/>
          <c:showPercent val="0"/>
          <c:showBubbleSize val="0"/>
        </c:dLbls>
        <c:gapWidth val="75"/>
        <c:overlap val="-25"/>
        <c:axId val="682427136"/>
        <c:axId val="682428672"/>
      </c:barChart>
      <c:catAx>
        <c:axId val="682427136"/>
        <c:scaling>
          <c:orientation val="minMax"/>
        </c:scaling>
        <c:delete val="0"/>
        <c:axPos val="b"/>
        <c:majorTickMark val="none"/>
        <c:minorTickMark val="none"/>
        <c:tickLblPos val="nextTo"/>
        <c:crossAx val="682428672"/>
        <c:crosses val="autoZero"/>
        <c:auto val="1"/>
        <c:lblAlgn val="ctr"/>
        <c:lblOffset val="100"/>
        <c:noMultiLvlLbl val="0"/>
      </c:catAx>
      <c:valAx>
        <c:axId val="682428672"/>
        <c:scaling>
          <c:orientation val="minMax"/>
        </c:scaling>
        <c:delete val="0"/>
        <c:axPos val="l"/>
        <c:numFmt formatCode="General" sourceLinked="1"/>
        <c:majorTickMark val="none"/>
        <c:minorTickMark val="none"/>
        <c:tickLblPos val="nextTo"/>
        <c:spPr>
          <a:ln w="9525">
            <a:noFill/>
          </a:ln>
        </c:spPr>
        <c:crossAx val="682427136"/>
        <c:crosses val="autoZero"/>
        <c:crossBetween val="between"/>
      </c:valAx>
    </c:plotArea>
    <c:legend>
      <c:legendPos val="b"/>
      <c:layout/>
      <c:overlay val="0"/>
    </c:legend>
    <c:plotVisOnly val="1"/>
    <c:dispBlanksAs val="gap"/>
    <c:showDLblsOverMax val="0"/>
  </c:chart>
  <c:spPr>
    <a:ln>
      <a:solidFill>
        <a:srgbClr val="D45D00"/>
      </a:solidFill>
    </a:ln>
  </c:sp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RxWeb SSMO </a:t>
            </a:r>
            <a:r>
              <a:rPr lang="en-US" dirty="0" smtClean="0"/>
              <a:t>Metrics</a:t>
            </a:r>
            <a:endParaRPr lang="en-US" dirty="0"/>
          </a:p>
        </c:rich>
      </c:tx>
      <c:layout/>
      <c:overlay val="0"/>
    </c:title>
    <c:autoTitleDeleted val="0"/>
    <c:plotArea>
      <c:layout/>
      <c:barChart>
        <c:barDir val="col"/>
        <c:grouping val="clustered"/>
        <c:varyColors val="0"/>
        <c:ser>
          <c:idx val="0"/>
          <c:order val="0"/>
          <c:tx>
            <c:strRef>
              <c:f>'Support Project'!$C$8</c:f>
              <c:strCache>
                <c:ptCount val="1"/>
                <c:pt idx="0">
                  <c:v>2016</c:v>
                </c:pt>
              </c:strCache>
            </c:strRef>
          </c:tx>
          <c:invertIfNegative val="0"/>
          <c:cat>
            <c:strRef>
              <c:f>'Support Project'!$B$9:$B$12</c:f>
              <c:strCache>
                <c:ptCount val="4"/>
                <c:pt idx="0">
                  <c:v>Availability</c:v>
                </c:pt>
                <c:pt idx="1">
                  <c:v>SLA %ages</c:v>
                </c:pt>
                <c:pt idx="2">
                  <c:v>Incident Influx</c:v>
                </c:pt>
                <c:pt idx="3">
                  <c:v>Problem Influx</c:v>
                </c:pt>
              </c:strCache>
            </c:strRef>
          </c:cat>
          <c:val>
            <c:numRef>
              <c:f>'Support Project'!$C$9:$C$12</c:f>
              <c:numCache>
                <c:formatCode>General</c:formatCode>
                <c:ptCount val="4"/>
                <c:pt idx="0">
                  <c:v>99.998000000000005</c:v>
                </c:pt>
                <c:pt idx="1">
                  <c:v>96.77</c:v>
                </c:pt>
                <c:pt idx="2">
                  <c:v>824</c:v>
                </c:pt>
                <c:pt idx="3">
                  <c:v>45</c:v>
                </c:pt>
              </c:numCache>
            </c:numRef>
          </c:val>
        </c:ser>
        <c:ser>
          <c:idx val="1"/>
          <c:order val="1"/>
          <c:tx>
            <c:strRef>
              <c:f>'Support Project'!$D$8</c:f>
              <c:strCache>
                <c:ptCount val="1"/>
                <c:pt idx="0">
                  <c:v>2017</c:v>
                </c:pt>
              </c:strCache>
            </c:strRef>
          </c:tx>
          <c:invertIfNegative val="0"/>
          <c:cat>
            <c:strRef>
              <c:f>'Support Project'!$B$9:$B$12</c:f>
              <c:strCache>
                <c:ptCount val="4"/>
                <c:pt idx="0">
                  <c:v>Availability</c:v>
                </c:pt>
                <c:pt idx="1">
                  <c:v>SLA %ages</c:v>
                </c:pt>
                <c:pt idx="2">
                  <c:v>Incident Influx</c:v>
                </c:pt>
                <c:pt idx="3">
                  <c:v>Problem Influx</c:v>
                </c:pt>
              </c:strCache>
            </c:strRef>
          </c:cat>
          <c:val>
            <c:numRef>
              <c:f>'Support Project'!$D$9:$D$12</c:f>
              <c:numCache>
                <c:formatCode>General</c:formatCode>
                <c:ptCount val="4"/>
                <c:pt idx="0">
                  <c:v>99.974999999999994</c:v>
                </c:pt>
                <c:pt idx="1">
                  <c:v>98.97</c:v>
                </c:pt>
                <c:pt idx="2">
                  <c:v>643</c:v>
                </c:pt>
                <c:pt idx="3">
                  <c:v>31</c:v>
                </c:pt>
              </c:numCache>
            </c:numRef>
          </c:val>
        </c:ser>
        <c:dLbls>
          <c:dLblPos val="outEnd"/>
          <c:showLegendKey val="0"/>
          <c:showVal val="1"/>
          <c:showCatName val="0"/>
          <c:showSerName val="0"/>
          <c:showPercent val="0"/>
          <c:showBubbleSize val="0"/>
        </c:dLbls>
        <c:gapWidth val="75"/>
        <c:overlap val="-25"/>
        <c:axId val="684097920"/>
        <c:axId val="684099456"/>
      </c:barChart>
      <c:catAx>
        <c:axId val="684097920"/>
        <c:scaling>
          <c:orientation val="minMax"/>
        </c:scaling>
        <c:delete val="0"/>
        <c:axPos val="b"/>
        <c:majorTickMark val="none"/>
        <c:minorTickMark val="none"/>
        <c:tickLblPos val="nextTo"/>
        <c:crossAx val="684099456"/>
        <c:crosses val="autoZero"/>
        <c:auto val="1"/>
        <c:lblAlgn val="ctr"/>
        <c:lblOffset val="100"/>
        <c:noMultiLvlLbl val="0"/>
      </c:catAx>
      <c:valAx>
        <c:axId val="684099456"/>
        <c:scaling>
          <c:orientation val="minMax"/>
        </c:scaling>
        <c:delete val="0"/>
        <c:axPos val="l"/>
        <c:numFmt formatCode="General" sourceLinked="1"/>
        <c:majorTickMark val="none"/>
        <c:minorTickMark val="none"/>
        <c:tickLblPos val="nextTo"/>
        <c:spPr>
          <a:ln w="9525">
            <a:noFill/>
          </a:ln>
        </c:spPr>
        <c:crossAx val="684097920"/>
        <c:crosses val="autoZero"/>
        <c:crossBetween val="between"/>
      </c:valAx>
    </c:plotArea>
    <c:legend>
      <c:legendPos val="b"/>
      <c:layout/>
      <c:overlay val="0"/>
    </c:legend>
    <c:plotVisOnly val="1"/>
    <c:dispBlanksAs val="gap"/>
    <c:showDLblsOverMax val="0"/>
  </c:chart>
  <c:spPr>
    <a:ln>
      <a:solidFill>
        <a:srgbClr val="D45D00"/>
      </a:solidFill>
    </a:ln>
  </c:sp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dirty="0">
                <a:effectLst/>
              </a:rPr>
              <a:t>Total </a:t>
            </a:r>
            <a:r>
              <a:rPr lang="en-US" sz="1800" b="1" i="0" baseline="0" dirty="0" smtClean="0">
                <a:effectLst/>
              </a:rPr>
              <a:t>Projects/Workorders </a:t>
            </a:r>
            <a:r>
              <a:rPr lang="en-US" sz="1800" b="1" i="0" baseline="0" dirty="0">
                <a:effectLst/>
              </a:rPr>
              <a:t>worked by Team in 2017</a:t>
            </a:r>
            <a:endParaRPr lang="en-US" dirty="0">
              <a:effectLst/>
            </a:endParaRPr>
          </a:p>
        </c:rich>
      </c:tx>
      <c:layout/>
      <c:overlay val="0"/>
    </c:title>
    <c:autoTitleDeleted val="0"/>
    <c:plotArea>
      <c:layout/>
      <c:barChart>
        <c:barDir val="col"/>
        <c:grouping val="clustered"/>
        <c:varyColors val="0"/>
        <c:ser>
          <c:idx val="0"/>
          <c:order val="0"/>
          <c:tx>
            <c:strRef>
              <c:f>'Pivot Monthly'!$I$22</c:f>
              <c:strCache>
                <c:ptCount val="1"/>
                <c:pt idx="0">
                  <c:v>Jan-17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Monthly'!$J$22:$N$22</c:f>
              <c:numCache>
                <c:formatCode>General</c:formatCode>
                <c:ptCount val="5"/>
                <c:pt idx="0">
                  <c:v>16</c:v>
                </c:pt>
                <c:pt idx="1">
                  <c:v>1</c:v>
                </c:pt>
                <c:pt idx="4">
                  <c:v>3</c:v>
                </c:pt>
              </c:numCache>
            </c:numRef>
          </c:val>
        </c:ser>
        <c:ser>
          <c:idx val="1"/>
          <c:order val="1"/>
          <c:tx>
            <c:strRef>
              <c:f>'Pivot Monthly'!$I$23</c:f>
              <c:strCache>
                <c:ptCount val="1"/>
                <c:pt idx="0">
                  <c:v>Feb-17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Monthly'!$J$23:$N$23</c:f>
              <c:numCache>
                <c:formatCode>General</c:formatCode>
                <c:ptCount val="5"/>
                <c:pt idx="0">
                  <c:v>8</c:v>
                </c:pt>
                <c:pt idx="1">
                  <c:v>2</c:v>
                </c:pt>
                <c:pt idx="4">
                  <c:v>2</c:v>
                </c:pt>
              </c:numCache>
            </c:numRef>
          </c:val>
        </c:ser>
        <c:ser>
          <c:idx val="2"/>
          <c:order val="2"/>
          <c:tx>
            <c:strRef>
              <c:f>'Pivot Monthly'!$I$24</c:f>
              <c:strCache>
                <c:ptCount val="1"/>
                <c:pt idx="0">
                  <c:v>Mar-17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Monthly'!$J$24:$N$24</c:f>
              <c:numCache>
                <c:formatCode>General</c:formatCode>
                <c:ptCount val="5"/>
                <c:pt idx="0">
                  <c:v>3</c:v>
                </c:pt>
                <c:pt idx="1">
                  <c:v>1</c:v>
                </c:pt>
                <c:pt idx="4">
                  <c:v>3</c:v>
                </c:pt>
              </c:numCache>
            </c:numRef>
          </c:val>
        </c:ser>
        <c:ser>
          <c:idx val="3"/>
          <c:order val="3"/>
          <c:tx>
            <c:strRef>
              <c:f>'Pivot Monthly'!$I$25</c:f>
              <c:strCache>
                <c:ptCount val="1"/>
                <c:pt idx="0">
                  <c:v>Apr-17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Monthly'!$J$25:$N$25</c:f>
              <c:numCache>
                <c:formatCode>General</c:formatCode>
                <c:ptCount val="5"/>
                <c:pt idx="0">
                  <c:v>6</c:v>
                </c:pt>
              </c:numCache>
            </c:numRef>
          </c:val>
        </c:ser>
        <c:ser>
          <c:idx val="4"/>
          <c:order val="4"/>
          <c:tx>
            <c:strRef>
              <c:f>'Pivot Monthly'!$I$26</c:f>
              <c:strCache>
                <c:ptCount val="1"/>
                <c:pt idx="0">
                  <c:v>May-17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Monthly'!$J$26:$N$26</c:f>
              <c:numCache>
                <c:formatCode>General</c:formatCode>
                <c:ptCount val="5"/>
                <c:pt idx="0">
                  <c:v>9</c:v>
                </c:pt>
                <c:pt idx="1">
                  <c:v>1</c:v>
                </c:pt>
                <c:pt idx="2">
                  <c:v>2</c:v>
                </c:pt>
                <c:pt idx="4">
                  <c:v>6</c:v>
                </c:pt>
              </c:numCache>
            </c:numRef>
          </c:val>
        </c:ser>
        <c:ser>
          <c:idx val="5"/>
          <c:order val="5"/>
          <c:tx>
            <c:strRef>
              <c:f>'Pivot Monthly'!$I$27</c:f>
              <c:strCache>
                <c:ptCount val="1"/>
                <c:pt idx="0">
                  <c:v>Jun-17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Monthly'!$J$27:$N$27</c:f>
              <c:numCache>
                <c:formatCode>General</c:formatCode>
                <c:ptCount val="5"/>
                <c:pt idx="0">
                  <c:v>6</c:v>
                </c:pt>
                <c:pt idx="1">
                  <c:v>1</c:v>
                </c:pt>
                <c:pt idx="2">
                  <c:v>3</c:v>
                </c:pt>
                <c:pt idx="4">
                  <c:v>10</c:v>
                </c:pt>
              </c:numCache>
            </c:numRef>
          </c:val>
        </c:ser>
        <c:ser>
          <c:idx val="6"/>
          <c:order val="6"/>
          <c:tx>
            <c:strRef>
              <c:f>'Pivot Monthly'!$I$28</c:f>
              <c:strCache>
                <c:ptCount val="1"/>
                <c:pt idx="0">
                  <c:v>Jul-17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Monthly'!$J$28:$N$28</c:f>
              <c:numCache>
                <c:formatCode>General</c:formatCode>
                <c:ptCount val="5"/>
                <c:pt idx="0">
                  <c:v>13</c:v>
                </c:pt>
                <c:pt idx="1">
                  <c:v>3</c:v>
                </c:pt>
                <c:pt idx="2">
                  <c:v>3</c:v>
                </c:pt>
                <c:pt idx="4">
                  <c:v>29</c:v>
                </c:pt>
              </c:numCache>
            </c:numRef>
          </c:val>
        </c:ser>
        <c:ser>
          <c:idx val="7"/>
          <c:order val="7"/>
          <c:tx>
            <c:strRef>
              <c:f>'Pivot Monthly'!$I$29</c:f>
              <c:strCache>
                <c:ptCount val="1"/>
                <c:pt idx="0">
                  <c:v>Aug-17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Monthly'!$J$29:$N$29</c:f>
              <c:numCache>
                <c:formatCode>General</c:formatCode>
                <c:ptCount val="5"/>
                <c:pt idx="0">
                  <c:v>10</c:v>
                </c:pt>
                <c:pt idx="1">
                  <c:v>4</c:v>
                </c:pt>
                <c:pt idx="2">
                  <c:v>4</c:v>
                </c:pt>
                <c:pt idx="4">
                  <c:v>14</c:v>
                </c:pt>
              </c:numCache>
            </c:numRef>
          </c:val>
        </c:ser>
        <c:ser>
          <c:idx val="8"/>
          <c:order val="8"/>
          <c:tx>
            <c:strRef>
              <c:f>'Pivot Monthly'!$I$30</c:f>
              <c:strCache>
                <c:ptCount val="1"/>
                <c:pt idx="0">
                  <c:v>Sep-17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Monthly'!$J$30:$N$30</c:f>
              <c:numCache>
                <c:formatCode>General</c:formatCode>
                <c:ptCount val="5"/>
                <c:pt idx="0">
                  <c:v>24</c:v>
                </c:pt>
                <c:pt idx="2">
                  <c:v>3</c:v>
                </c:pt>
                <c:pt idx="4">
                  <c:v>27</c:v>
                </c:pt>
              </c:numCache>
            </c:numRef>
          </c:val>
        </c:ser>
        <c:ser>
          <c:idx val="9"/>
          <c:order val="9"/>
          <c:tx>
            <c:strRef>
              <c:f>'Pivot Monthly'!$I$31</c:f>
              <c:strCache>
                <c:ptCount val="1"/>
                <c:pt idx="0">
                  <c:v>Oct-17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Monthly'!$J$31:$N$31</c:f>
              <c:numCache>
                <c:formatCode>General</c:formatCode>
                <c:ptCount val="5"/>
                <c:pt idx="0">
                  <c:v>20</c:v>
                </c:pt>
                <c:pt idx="1">
                  <c:v>9</c:v>
                </c:pt>
                <c:pt idx="2">
                  <c:v>4</c:v>
                </c:pt>
                <c:pt idx="4">
                  <c:v>5</c:v>
                </c:pt>
              </c:numCache>
            </c:numRef>
          </c:val>
        </c:ser>
        <c:ser>
          <c:idx val="10"/>
          <c:order val="10"/>
          <c:tx>
            <c:strRef>
              <c:f>'Pivot Monthly'!$I$32</c:f>
              <c:strCache>
                <c:ptCount val="1"/>
                <c:pt idx="0">
                  <c:v>Nov-17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Monthly'!$J$32:$N$32</c:f>
              <c:numCache>
                <c:formatCode>General</c:formatCode>
                <c:ptCount val="5"/>
                <c:pt idx="0">
                  <c:v>22</c:v>
                </c:pt>
                <c:pt idx="1">
                  <c:v>1</c:v>
                </c:pt>
                <c:pt idx="2">
                  <c:v>8</c:v>
                </c:pt>
                <c:pt idx="3">
                  <c:v>1</c:v>
                </c:pt>
                <c:pt idx="4">
                  <c:v>15</c:v>
                </c:pt>
              </c:numCache>
            </c:numRef>
          </c:val>
        </c:ser>
        <c:ser>
          <c:idx val="11"/>
          <c:order val="11"/>
          <c:tx>
            <c:strRef>
              <c:f>'Pivot Monthly'!$I$33</c:f>
              <c:strCache>
                <c:ptCount val="1"/>
                <c:pt idx="0">
                  <c:v>Dec-17</c:v>
                </c:pt>
              </c:strCache>
            </c:strRef>
          </c:tx>
          <c:invertIfNegative val="0"/>
          <c:cat>
            <c:strRef>
              <c:f>'Pivot Monthly'!$J$21:$N$21</c:f>
              <c:strCache>
                <c:ptCount val="5"/>
                <c:pt idx="0">
                  <c:v>Custom Data Deli</c:v>
                </c:pt>
                <c:pt idx="1">
                  <c:v>External Interfaces</c:v>
                </c:pt>
                <c:pt idx="2">
                  <c:v>Govt Pgm Custom</c:v>
                </c:pt>
                <c:pt idx="3">
                  <c:v>State Medicaid</c:v>
                </c:pt>
                <c:pt idx="4">
                  <c:v>Workorder (Base)</c:v>
                </c:pt>
              </c:strCache>
            </c:strRef>
          </c:cat>
          <c:val>
            <c:numRef>
              <c:f>'Pivot Monthly'!$J$33:$N$33</c:f>
              <c:numCache>
                <c:formatCode>General</c:formatCode>
                <c:ptCount val="5"/>
                <c:pt idx="0">
                  <c:v>45</c:v>
                </c:pt>
                <c:pt idx="1">
                  <c:v>8</c:v>
                </c:pt>
                <c:pt idx="2">
                  <c:v>5</c:v>
                </c:pt>
                <c:pt idx="3">
                  <c:v>6</c:v>
                </c:pt>
                <c:pt idx="4">
                  <c:v>8</c:v>
                </c:pt>
              </c:numCache>
            </c:numRef>
          </c:val>
        </c:ser>
        <c:dLbls>
          <c:dLblPos val="outEnd"/>
          <c:showLegendKey val="0"/>
          <c:showVal val="1"/>
          <c:showCatName val="0"/>
          <c:showSerName val="0"/>
          <c:showPercent val="0"/>
          <c:showBubbleSize val="0"/>
        </c:dLbls>
        <c:gapWidth val="150"/>
        <c:axId val="667749760"/>
        <c:axId val="667763840"/>
      </c:barChart>
      <c:catAx>
        <c:axId val="667749760"/>
        <c:scaling>
          <c:orientation val="minMax"/>
        </c:scaling>
        <c:delete val="0"/>
        <c:axPos val="b"/>
        <c:majorTickMark val="out"/>
        <c:minorTickMark val="none"/>
        <c:tickLblPos val="nextTo"/>
        <c:txPr>
          <a:bodyPr/>
          <a:lstStyle/>
          <a:p>
            <a:pPr>
              <a:defRPr sz="900"/>
            </a:pPr>
            <a:endParaRPr lang="en-US"/>
          </a:p>
        </c:txPr>
        <c:crossAx val="667763840"/>
        <c:crosses val="autoZero"/>
        <c:auto val="1"/>
        <c:lblAlgn val="ctr"/>
        <c:lblOffset val="100"/>
        <c:noMultiLvlLbl val="0"/>
      </c:catAx>
      <c:valAx>
        <c:axId val="667763840"/>
        <c:scaling>
          <c:orientation val="minMax"/>
        </c:scaling>
        <c:delete val="0"/>
        <c:axPos val="l"/>
        <c:numFmt formatCode="General" sourceLinked="1"/>
        <c:majorTickMark val="out"/>
        <c:minorTickMark val="none"/>
        <c:tickLblPos val="nextTo"/>
        <c:txPr>
          <a:bodyPr/>
          <a:lstStyle/>
          <a:p>
            <a:pPr>
              <a:defRPr sz="800"/>
            </a:pPr>
            <a:endParaRPr lang="en-US"/>
          </a:p>
        </c:txPr>
        <c:crossAx val="667749760"/>
        <c:crosses val="autoZero"/>
        <c:crossBetween val="between"/>
      </c:valAx>
    </c:plotArea>
    <c:legend>
      <c:legendPos val="r"/>
      <c:layout/>
      <c:overlay val="0"/>
      <c:txPr>
        <a:bodyPr/>
        <a:lstStyle/>
        <a:p>
          <a:pPr>
            <a:defRPr sz="800"/>
          </a:pPr>
          <a:endParaRPr lang="en-US"/>
        </a:p>
      </c:txPr>
    </c:legend>
    <c:plotVisOnly val="1"/>
    <c:dispBlanksAs val="gap"/>
    <c:showDLblsOverMax val="0"/>
  </c:chart>
  <c:txPr>
    <a:bodyPr/>
    <a:lstStyle/>
    <a:p>
      <a:pPr>
        <a:defRPr sz="7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dirty="0">
                <a:effectLst/>
              </a:rPr>
              <a:t>Total Development Efforts by Team in 2017 (in Hours)</a:t>
            </a:r>
            <a:endParaRPr lang="en-US" dirty="0">
              <a:effectLst/>
            </a:endParaRPr>
          </a:p>
        </c:rich>
      </c:tx>
      <c:layout/>
      <c:overlay val="0"/>
    </c:title>
    <c:autoTitleDeleted val="0"/>
    <c:plotArea>
      <c:layout/>
      <c:barChart>
        <c:barDir val="col"/>
        <c:grouping val="clustered"/>
        <c:varyColors val="0"/>
        <c:ser>
          <c:idx val="0"/>
          <c:order val="0"/>
          <c:tx>
            <c:strRef>
              <c:f>'Pivot Monthly'!$I$39</c:f>
              <c:strCache>
                <c:ptCount val="1"/>
                <c:pt idx="0">
                  <c:v>Jan-17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Monthly'!$J$39:$N$39</c:f>
              <c:numCache>
                <c:formatCode>General</c:formatCode>
                <c:ptCount val="5"/>
                <c:pt idx="0">
                  <c:v>171</c:v>
                </c:pt>
                <c:pt idx="1">
                  <c:v>109.95</c:v>
                </c:pt>
                <c:pt idx="4">
                  <c:v>245</c:v>
                </c:pt>
              </c:numCache>
            </c:numRef>
          </c:val>
        </c:ser>
        <c:ser>
          <c:idx val="1"/>
          <c:order val="1"/>
          <c:tx>
            <c:strRef>
              <c:f>'Pivot Monthly'!$I$40</c:f>
              <c:strCache>
                <c:ptCount val="1"/>
                <c:pt idx="0">
                  <c:v>Feb-17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Monthly'!$J$40:$N$40</c:f>
              <c:numCache>
                <c:formatCode>General</c:formatCode>
                <c:ptCount val="5"/>
                <c:pt idx="0">
                  <c:v>600</c:v>
                </c:pt>
                <c:pt idx="1">
                  <c:v>433.5</c:v>
                </c:pt>
                <c:pt idx="4">
                  <c:v>70</c:v>
                </c:pt>
              </c:numCache>
            </c:numRef>
          </c:val>
        </c:ser>
        <c:ser>
          <c:idx val="2"/>
          <c:order val="2"/>
          <c:tx>
            <c:strRef>
              <c:f>'Pivot Monthly'!$I$41</c:f>
              <c:strCache>
                <c:ptCount val="1"/>
                <c:pt idx="0">
                  <c:v>Mar-17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Monthly'!$J$41:$N$41</c:f>
              <c:numCache>
                <c:formatCode>General</c:formatCode>
                <c:ptCount val="5"/>
                <c:pt idx="0">
                  <c:v>385</c:v>
                </c:pt>
                <c:pt idx="1">
                  <c:v>90</c:v>
                </c:pt>
                <c:pt idx="4">
                  <c:v>110</c:v>
                </c:pt>
              </c:numCache>
            </c:numRef>
          </c:val>
        </c:ser>
        <c:ser>
          <c:idx val="3"/>
          <c:order val="3"/>
          <c:tx>
            <c:strRef>
              <c:f>'Pivot Monthly'!$I$42</c:f>
              <c:strCache>
                <c:ptCount val="1"/>
                <c:pt idx="0">
                  <c:v>Apr-17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Monthly'!$J$42:$N$42</c:f>
              <c:numCache>
                <c:formatCode>General</c:formatCode>
                <c:ptCount val="5"/>
                <c:pt idx="0">
                  <c:v>697</c:v>
                </c:pt>
              </c:numCache>
            </c:numRef>
          </c:val>
        </c:ser>
        <c:ser>
          <c:idx val="4"/>
          <c:order val="4"/>
          <c:tx>
            <c:strRef>
              <c:f>'Pivot Monthly'!$I$43</c:f>
              <c:strCache>
                <c:ptCount val="1"/>
                <c:pt idx="0">
                  <c:v>May-17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Monthly'!$J$43:$N$43</c:f>
              <c:numCache>
                <c:formatCode>General</c:formatCode>
                <c:ptCount val="5"/>
                <c:pt idx="0">
                  <c:v>1068</c:v>
                </c:pt>
                <c:pt idx="1">
                  <c:v>30</c:v>
                </c:pt>
                <c:pt idx="2">
                  <c:v>140</c:v>
                </c:pt>
                <c:pt idx="4">
                  <c:v>171</c:v>
                </c:pt>
              </c:numCache>
            </c:numRef>
          </c:val>
        </c:ser>
        <c:ser>
          <c:idx val="5"/>
          <c:order val="5"/>
          <c:tx>
            <c:strRef>
              <c:f>'Pivot Monthly'!$I$44</c:f>
              <c:strCache>
                <c:ptCount val="1"/>
                <c:pt idx="0">
                  <c:v>Jun-17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Monthly'!$J$44:$N$44</c:f>
              <c:numCache>
                <c:formatCode>General</c:formatCode>
                <c:ptCount val="5"/>
                <c:pt idx="0">
                  <c:v>608.20000000000005</c:v>
                </c:pt>
                <c:pt idx="1">
                  <c:v>250</c:v>
                </c:pt>
                <c:pt idx="2">
                  <c:v>306</c:v>
                </c:pt>
                <c:pt idx="4">
                  <c:v>264</c:v>
                </c:pt>
              </c:numCache>
            </c:numRef>
          </c:val>
        </c:ser>
        <c:ser>
          <c:idx val="6"/>
          <c:order val="6"/>
          <c:tx>
            <c:strRef>
              <c:f>'Pivot Monthly'!$I$45</c:f>
              <c:strCache>
                <c:ptCount val="1"/>
                <c:pt idx="0">
                  <c:v>Jul-17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Monthly'!$J$45:$N$45</c:f>
              <c:numCache>
                <c:formatCode>General</c:formatCode>
                <c:ptCount val="5"/>
                <c:pt idx="0">
                  <c:v>2063</c:v>
                </c:pt>
                <c:pt idx="1">
                  <c:v>481.5</c:v>
                </c:pt>
                <c:pt idx="2">
                  <c:v>465</c:v>
                </c:pt>
                <c:pt idx="4">
                  <c:v>3538</c:v>
                </c:pt>
              </c:numCache>
            </c:numRef>
          </c:val>
        </c:ser>
        <c:ser>
          <c:idx val="7"/>
          <c:order val="7"/>
          <c:tx>
            <c:strRef>
              <c:f>'Pivot Monthly'!$I$46</c:f>
              <c:strCache>
                <c:ptCount val="1"/>
                <c:pt idx="0">
                  <c:v>Aug-17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Monthly'!$J$46:$N$46</c:f>
              <c:numCache>
                <c:formatCode>General</c:formatCode>
                <c:ptCount val="5"/>
                <c:pt idx="0">
                  <c:v>1854</c:v>
                </c:pt>
                <c:pt idx="1">
                  <c:v>300</c:v>
                </c:pt>
                <c:pt idx="2">
                  <c:v>540</c:v>
                </c:pt>
                <c:pt idx="4">
                  <c:v>500</c:v>
                </c:pt>
              </c:numCache>
            </c:numRef>
          </c:val>
        </c:ser>
        <c:ser>
          <c:idx val="8"/>
          <c:order val="8"/>
          <c:tx>
            <c:strRef>
              <c:f>'Pivot Monthly'!$I$47</c:f>
              <c:strCache>
                <c:ptCount val="1"/>
                <c:pt idx="0">
                  <c:v>Sep-17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Monthly'!$J$47:$N$47</c:f>
              <c:numCache>
                <c:formatCode>General</c:formatCode>
                <c:ptCount val="5"/>
                <c:pt idx="0">
                  <c:v>2969</c:v>
                </c:pt>
                <c:pt idx="2">
                  <c:v>322</c:v>
                </c:pt>
                <c:pt idx="4">
                  <c:v>2012</c:v>
                </c:pt>
              </c:numCache>
            </c:numRef>
          </c:val>
        </c:ser>
        <c:ser>
          <c:idx val="9"/>
          <c:order val="9"/>
          <c:tx>
            <c:strRef>
              <c:f>'Pivot Monthly'!$I$48</c:f>
              <c:strCache>
                <c:ptCount val="1"/>
                <c:pt idx="0">
                  <c:v>Oct-17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Monthly'!$J$48:$N$48</c:f>
              <c:numCache>
                <c:formatCode>General</c:formatCode>
                <c:ptCount val="5"/>
                <c:pt idx="0">
                  <c:v>1512</c:v>
                </c:pt>
                <c:pt idx="1">
                  <c:v>918.5</c:v>
                </c:pt>
                <c:pt idx="2">
                  <c:v>716</c:v>
                </c:pt>
                <c:pt idx="4">
                  <c:v>954</c:v>
                </c:pt>
              </c:numCache>
            </c:numRef>
          </c:val>
        </c:ser>
        <c:ser>
          <c:idx val="10"/>
          <c:order val="10"/>
          <c:tx>
            <c:strRef>
              <c:f>'Pivot Monthly'!$I$49</c:f>
              <c:strCache>
                <c:ptCount val="1"/>
                <c:pt idx="0">
                  <c:v>Nov-17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Monthly'!$J$49:$N$49</c:f>
              <c:numCache>
                <c:formatCode>General</c:formatCode>
                <c:ptCount val="5"/>
                <c:pt idx="0">
                  <c:v>4779</c:v>
                </c:pt>
                <c:pt idx="1">
                  <c:v>340</c:v>
                </c:pt>
                <c:pt idx="2">
                  <c:v>3216</c:v>
                </c:pt>
                <c:pt idx="3">
                  <c:v>32</c:v>
                </c:pt>
                <c:pt idx="4">
                  <c:v>720</c:v>
                </c:pt>
              </c:numCache>
            </c:numRef>
          </c:val>
        </c:ser>
        <c:ser>
          <c:idx val="11"/>
          <c:order val="11"/>
          <c:tx>
            <c:strRef>
              <c:f>'Pivot Monthly'!$I$50</c:f>
              <c:strCache>
                <c:ptCount val="1"/>
                <c:pt idx="0">
                  <c:v>Dec-17</c:v>
                </c:pt>
              </c:strCache>
            </c:strRef>
          </c:tx>
          <c:invertIfNegative val="0"/>
          <c:cat>
            <c:strRef>
              <c:f>'Pivot Monthly'!$J$38:$N$38</c:f>
              <c:strCache>
                <c:ptCount val="5"/>
                <c:pt idx="0">
                  <c:v>Custom Data Deli</c:v>
                </c:pt>
                <c:pt idx="1">
                  <c:v>External Interfaces</c:v>
                </c:pt>
                <c:pt idx="2">
                  <c:v>Govt Pgm Custom</c:v>
                </c:pt>
                <c:pt idx="3">
                  <c:v>State Medicaid</c:v>
                </c:pt>
                <c:pt idx="4">
                  <c:v>Workorder (Base)</c:v>
                </c:pt>
              </c:strCache>
            </c:strRef>
          </c:cat>
          <c:val>
            <c:numRef>
              <c:f>'Pivot Monthly'!$J$50:$N$50</c:f>
              <c:numCache>
                <c:formatCode>General</c:formatCode>
                <c:ptCount val="5"/>
                <c:pt idx="0">
                  <c:v>5683</c:v>
                </c:pt>
                <c:pt idx="1">
                  <c:v>1975</c:v>
                </c:pt>
                <c:pt idx="2">
                  <c:v>569</c:v>
                </c:pt>
                <c:pt idx="3">
                  <c:v>425</c:v>
                </c:pt>
                <c:pt idx="4">
                  <c:v>1270</c:v>
                </c:pt>
              </c:numCache>
            </c:numRef>
          </c:val>
        </c:ser>
        <c:dLbls>
          <c:dLblPos val="outEnd"/>
          <c:showLegendKey val="0"/>
          <c:showVal val="1"/>
          <c:showCatName val="0"/>
          <c:showSerName val="0"/>
          <c:showPercent val="0"/>
          <c:showBubbleSize val="0"/>
        </c:dLbls>
        <c:gapWidth val="150"/>
        <c:axId val="669043712"/>
        <c:axId val="669053696"/>
      </c:barChart>
      <c:catAx>
        <c:axId val="669043712"/>
        <c:scaling>
          <c:orientation val="minMax"/>
        </c:scaling>
        <c:delete val="0"/>
        <c:axPos val="b"/>
        <c:majorTickMark val="out"/>
        <c:minorTickMark val="none"/>
        <c:tickLblPos val="nextTo"/>
        <c:txPr>
          <a:bodyPr/>
          <a:lstStyle/>
          <a:p>
            <a:pPr>
              <a:defRPr sz="900"/>
            </a:pPr>
            <a:endParaRPr lang="en-US"/>
          </a:p>
        </c:txPr>
        <c:crossAx val="669053696"/>
        <c:crosses val="autoZero"/>
        <c:auto val="1"/>
        <c:lblAlgn val="ctr"/>
        <c:lblOffset val="100"/>
        <c:noMultiLvlLbl val="0"/>
      </c:catAx>
      <c:valAx>
        <c:axId val="669053696"/>
        <c:scaling>
          <c:orientation val="minMax"/>
        </c:scaling>
        <c:delete val="0"/>
        <c:axPos val="l"/>
        <c:numFmt formatCode="General" sourceLinked="1"/>
        <c:majorTickMark val="out"/>
        <c:minorTickMark val="none"/>
        <c:tickLblPos val="nextTo"/>
        <c:crossAx val="669043712"/>
        <c:crosses val="autoZero"/>
        <c:crossBetween val="between"/>
      </c:valAx>
    </c:plotArea>
    <c:legend>
      <c:legendPos val="r"/>
      <c:layout/>
      <c:overlay val="0"/>
    </c:legend>
    <c:plotVisOnly val="1"/>
    <c:dispBlanksAs val="gap"/>
    <c:showDLblsOverMax val="0"/>
  </c:chart>
  <c:txPr>
    <a:bodyPr/>
    <a:lstStyle/>
    <a:p>
      <a:pPr>
        <a:defRPr sz="7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'Oct 17'!$B$20</c:f>
              <c:strCache>
                <c:ptCount val="1"/>
                <c:pt idx="0">
                  <c:v>Productive</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17'!$B$21:$B$34</c:f>
              <c:numCache>
                <c:formatCode>0%</c:formatCode>
                <c:ptCount val="14"/>
                <c:pt idx="0">
                  <c:v>0.83</c:v>
                </c:pt>
                <c:pt idx="1">
                  <c:v>0.85</c:v>
                </c:pt>
                <c:pt idx="2">
                  <c:v>0.85</c:v>
                </c:pt>
                <c:pt idx="3">
                  <c:v>0.80818181818181822</c:v>
                </c:pt>
                <c:pt idx="4">
                  <c:v>0.89</c:v>
                </c:pt>
                <c:pt idx="5">
                  <c:v>0.88173808316430047</c:v>
                </c:pt>
                <c:pt idx="6">
                  <c:v>0.88960784313725483</c:v>
                </c:pt>
                <c:pt idx="7">
                  <c:v>0.85</c:v>
                </c:pt>
                <c:pt idx="8">
                  <c:v>0.88161239495798316</c:v>
                </c:pt>
                <c:pt idx="9">
                  <c:v>0.85</c:v>
                </c:pt>
                <c:pt idx="10">
                  <c:v>0.87973856209150347</c:v>
                </c:pt>
                <c:pt idx="11">
                  <c:v>0.92</c:v>
                </c:pt>
                <c:pt idx="12">
                  <c:v>0.94396284829721377</c:v>
                </c:pt>
                <c:pt idx="13">
                  <c:v>0.95</c:v>
                </c:pt>
              </c:numCache>
            </c:numRef>
          </c:val>
        </c:ser>
        <c:ser>
          <c:idx val="1"/>
          <c:order val="1"/>
          <c:tx>
            <c:strRef>
              <c:f>'Oct 17'!$C$20</c:f>
              <c:strCache>
                <c:ptCount val="1"/>
                <c:pt idx="0">
                  <c:v>TAFW</c:v>
                </c:pt>
              </c:strCache>
            </c:strRef>
          </c:tx>
          <c:invertIfNegative val="0"/>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17'!$C$21:$C$34</c:f>
              <c:numCache>
                <c:formatCode>0%</c:formatCode>
                <c:ptCount val="14"/>
                <c:pt idx="0">
                  <c:v>0.11600000000000002</c:v>
                </c:pt>
                <c:pt idx="1">
                  <c:v>0.1</c:v>
                </c:pt>
                <c:pt idx="2">
                  <c:v>0.1</c:v>
                </c:pt>
                <c:pt idx="3">
                  <c:v>0.14000000000000001</c:v>
                </c:pt>
                <c:pt idx="4">
                  <c:v>7.0000000000000007E-2</c:v>
                </c:pt>
                <c:pt idx="5">
                  <c:v>0.06</c:v>
                </c:pt>
                <c:pt idx="6">
                  <c:v>0.06</c:v>
                </c:pt>
                <c:pt idx="7">
                  <c:v>0.11</c:v>
                </c:pt>
                <c:pt idx="8">
                  <c:v>0.08</c:v>
                </c:pt>
                <c:pt idx="9">
                  <c:v>0.1</c:v>
                </c:pt>
                <c:pt idx="10">
                  <c:v>7.0000000000000007E-2</c:v>
                </c:pt>
                <c:pt idx="11">
                  <c:v>0.08</c:v>
                </c:pt>
                <c:pt idx="12">
                  <c:v>0.06</c:v>
                </c:pt>
                <c:pt idx="13">
                  <c:v>0.05</c:v>
                </c:pt>
              </c:numCache>
            </c:numRef>
          </c:val>
        </c:ser>
        <c:ser>
          <c:idx val="2"/>
          <c:order val="2"/>
          <c:tx>
            <c:strRef>
              <c:f>'Oct 17'!$D$20</c:f>
              <c:strCache>
                <c:ptCount val="1"/>
                <c:pt idx="0">
                  <c:v>KT</c:v>
                </c:pt>
              </c:strCache>
            </c:strRef>
          </c:tx>
          <c:invertIfNegative val="0"/>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17'!$D$21:$D$34</c:f>
              <c:numCache>
                <c:formatCode>0%</c:formatCode>
                <c:ptCount val="14"/>
                <c:pt idx="0">
                  <c:v>0</c:v>
                </c:pt>
                <c:pt idx="1">
                  <c:v>0</c:v>
                </c:pt>
                <c:pt idx="2">
                  <c:v>0</c:v>
                </c:pt>
                <c:pt idx="3">
                  <c:v>4.5454545454545461E-3</c:v>
                </c:pt>
                <c:pt idx="4">
                  <c:v>0</c:v>
                </c:pt>
                <c:pt idx="5">
                  <c:v>3.4482758620689659E-3</c:v>
                </c:pt>
                <c:pt idx="6">
                  <c:v>0</c:v>
                </c:pt>
                <c:pt idx="7">
                  <c:v>0</c:v>
                </c:pt>
                <c:pt idx="8">
                  <c:v>0</c:v>
                </c:pt>
                <c:pt idx="9">
                  <c:v>0</c:v>
                </c:pt>
                <c:pt idx="10">
                  <c:v>0</c:v>
                </c:pt>
                <c:pt idx="11">
                  <c:v>0</c:v>
                </c:pt>
                <c:pt idx="12">
                  <c:v>0</c:v>
                </c:pt>
                <c:pt idx="13">
                  <c:v>0</c:v>
                </c:pt>
              </c:numCache>
            </c:numRef>
          </c:val>
        </c:ser>
        <c:ser>
          <c:idx val="3"/>
          <c:order val="3"/>
          <c:tx>
            <c:strRef>
              <c:f>'Oct 17'!$E$20</c:f>
              <c:strCache>
                <c:ptCount val="1"/>
                <c:pt idx="0">
                  <c:v>Admin</c:v>
                </c:pt>
              </c:strCache>
            </c:strRef>
          </c:tx>
          <c:invertIfNegative val="0"/>
          <c:cat>
            <c:strRef>
              <c:f>'Oct 17'!$A$21:$A$34</c:f>
              <c:strCache>
                <c:ptCount val="14"/>
                <c:pt idx="0">
                  <c:v>CBS</c:v>
                </c:pt>
                <c:pt idx="1">
                  <c:v>Deli</c:v>
                </c:pt>
                <c:pt idx="2">
                  <c:v>Eligibility</c:v>
                </c:pt>
                <c:pt idx="3">
                  <c:v>EDMI</c:v>
                </c:pt>
                <c:pt idx="4">
                  <c:v>Ext Int</c:v>
                </c:pt>
                <c:pt idx="5">
                  <c:v>Govt Prg</c:v>
                </c:pt>
                <c:pt idx="6">
                  <c:v>Kaiser</c:v>
                </c:pt>
                <c:pt idx="7">
                  <c:v>Modernization</c:v>
                </c:pt>
                <c:pt idx="8">
                  <c:v>MODS / Retrofit</c:v>
                </c:pt>
                <c:pt idx="9">
                  <c:v>Payment</c:v>
                </c:pt>
                <c:pt idx="10">
                  <c:v>Plan</c:v>
                </c:pt>
                <c:pt idx="11">
                  <c:v>RxClaim SSMO</c:v>
                </c:pt>
                <c:pt idx="12">
                  <c:v>EDI SSMO</c:v>
                </c:pt>
                <c:pt idx="13">
                  <c:v>RxWeb SSMO</c:v>
                </c:pt>
              </c:strCache>
            </c:strRef>
          </c:cat>
          <c:val>
            <c:numRef>
              <c:f>'Oct 17'!$E$21:$E$34</c:f>
              <c:numCache>
                <c:formatCode>0%</c:formatCode>
                <c:ptCount val="14"/>
                <c:pt idx="0">
                  <c:v>0.05</c:v>
                </c:pt>
                <c:pt idx="1">
                  <c:v>0.05</c:v>
                </c:pt>
                <c:pt idx="2">
                  <c:v>0.05</c:v>
                </c:pt>
                <c:pt idx="3">
                  <c:v>0.05</c:v>
                </c:pt>
                <c:pt idx="4">
                  <c:v>0.04</c:v>
                </c:pt>
                <c:pt idx="5">
                  <c:v>0.05</c:v>
                </c:pt>
                <c:pt idx="6">
                  <c:v>0.05</c:v>
                </c:pt>
                <c:pt idx="7">
                  <c:v>3.8549019607843141E-2</c:v>
                </c:pt>
                <c:pt idx="8">
                  <c:v>0.04</c:v>
                </c:pt>
                <c:pt idx="9">
                  <c:v>0.05</c:v>
                </c:pt>
                <c:pt idx="10">
                  <c:v>0.05</c:v>
                </c:pt>
                <c:pt idx="11">
                  <c:v>0</c:v>
                </c:pt>
                <c:pt idx="12">
                  <c:v>0</c:v>
                </c:pt>
                <c:pt idx="13">
                  <c:v>0</c:v>
                </c:pt>
              </c:numCache>
            </c:numRef>
          </c:val>
        </c:ser>
        <c:dLbls>
          <c:showLegendKey val="0"/>
          <c:showVal val="0"/>
          <c:showCatName val="0"/>
          <c:showSerName val="0"/>
          <c:showPercent val="0"/>
          <c:showBubbleSize val="0"/>
        </c:dLbls>
        <c:gapWidth val="150"/>
        <c:overlap val="100"/>
        <c:axId val="661209856"/>
        <c:axId val="661211392"/>
      </c:barChart>
      <c:catAx>
        <c:axId val="661209856"/>
        <c:scaling>
          <c:orientation val="minMax"/>
        </c:scaling>
        <c:delete val="0"/>
        <c:axPos val="b"/>
        <c:numFmt formatCode="General" sourceLinked="0"/>
        <c:majorTickMark val="out"/>
        <c:minorTickMark val="none"/>
        <c:tickLblPos val="nextTo"/>
        <c:crossAx val="661211392"/>
        <c:crosses val="autoZero"/>
        <c:auto val="1"/>
        <c:lblAlgn val="ctr"/>
        <c:lblOffset val="100"/>
        <c:noMultiLvlLbl val="0"/>
      </c:catAx>
      <c:valAx>
        <c:axId val="661211392"/>
        <c:scaling>
          <c:orientation val="minMax"/>
        </c:scaling>
        <c:delete val="0"/>
        <c:axPos val="l"/>
        <c:numFmt formatCode="0%" sourceLinked="1"/>
        <c:majorTickMark val="out"/>
        <c:minorTickMark val="none"/>
        <c:tickLblPos val="nextTo"/>
        <c:crossAx val="661209856"/>
        <c:crosses val="autoZero"/>
        <c:crossBetween val="between"/>
      </c:valAx>
    </c:plotArea>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dirty="0">
                <a:effectLst/>
              </a:rPr>
              <a:t>Dev Defect Density by Team in 2017 </a:t>
            </a:r>
            <a:endParaRPr lang="en-US" dirty="0">
              <a:effectLst/>
            </a:endParaRPr>
          </a:p>
        </c:rich>
      </c:tx>
      <c:layout/>
      <c:overlay val="0"/>
    </c:title>
    <c:autoTitleDeleted val="0"/>
    <c:plotArea>
      <c:layout/>
      <c:barChart>
        <c:barDir val="col"/>
        <c:grouping val="clustered"/>
        <c:varyColors val="0"/>
        <c:ser>
          <c:idx val="0"/>
          <c:order val="0"/>
          <c:tx>
            <c:strRef>
              <c:f>'Pivot Monthly'!$I$56</c:f>
              <c:strCache>
                <c:ptCount val="1"/>
                <c:pt idx="0">
                  <c:v>Jan-17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Monthly'!$J$56:$N$56</c:f>
              <c:numCache>
                <c:formatCode>General</c:formatCode>
                <c:ptCount val="5"/>
                <c:pt idx="4" formatCode="0.00">
                  <c:v>0.65306122448979587</c:v>
                </c:pt>
              </c:numCache>
            </c:numRef>
          </c:val>
        </c:ser>
        <c:ser>
          <c:idx val="1"/>
          <c:order val="1"/>
          <c:tx>
            <c:strRef>
              <c:f>'Pivot Monthly'!$I$57</c:f>
              <c:strCache>
                <c:ptCount val="1"/>
                <c:pt idx="0">
                  <c:v>Feb-17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Monthly'!$J$57:$N$57</c:f>
              <c:numCache>
                <c:formatCode>0.00</c:formatCode>
                <c:ptCount val="5"/>
                <c:pt idx="1">
                  <c:v>2.2145328719723181</c:v>
                </c:pt>
                <c:pt idx="4">
                  <c:v>2.2857142857142856</c:v>
                </c:pt>
              </c:numCache>
            </c:numRef>
          </c:val>
        </c:ser>
        <c:ser>
          <c:idx val="2"/>
          <c:order val="2"/>
          <c:tx>
            <c:strRef>
              <c:f>'Pivot Monthly'!$I$58</c:f>
              <c:strCache>
                <c:ptCount val="1"/>
                <c:pt idx="0">
                  <c:v>Mar-17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Monthly'!$J$58:$N$58</c:f>
              <c:numCache>
                <c:formatCode>General</c:formatCode>
                <c:ptCount val="5"/>
              </c:numCache>
            </c:numRef>
          </c:val>
        </c:ser>
        <c:ser>
          <c:idx val="3"/>
          <c:order val="3"/>
          <c:tx>
            <c:strRef>
              <c:f>'Pivot Monthly'!$I$59</c:f>
              <c:strCache>
                <c:ptCount val="1"/>
                <c:pt idx="0">
                  <c:v>Apr-17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Monthly'!$J$59:$N$59</c:f>
              <c:numCache>
                <c:formatCode>General</c:formatCode>
                <c:ptCount val="5"/>
                <c:pt idx="0" formatCode="0.00">
                  <c:v>1.3773314203730271</c:v>
                </c:pt>
              </c:numCache>
            </c:numRef>
          </c:val>
        </c:ser>
        <c:ser>
          <c:idx val="4"/>
          <c:order val="4"/>
          <c:tx>
            <c:strRef>
              <c:f>'Pivot Monthly'!$I$60</c:f>
              <c:strCache>
                <c:ptCount val="1"/>
                <c:pt idx="0">
                  <c:v>May-17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Monthly'!$J$60:$N$60</c:f>
              <c:numCache>
                <c:formatCode>General</c:formatCode>
                <c:ptCount val="5"/>
                <c:pt idx="0" formatCode="0.00">
                  <c:v>0.898876404494382</c:v>
                </c:pt>
              </c:numCache>
            </c:numRef>
          </c:val>
        </c:ser>
        <c:ser>
          <c:idx val="5"/>
          <c:order val="5"/>
          <c:tx>
            <c:strRef>
              <c:f>'Pivot Monthly'!$I$61</c:f>
              <c:strCache>
                <c:ptCount val="1"/>
                <c:pt idx="0">
                  <c:v>Jun-17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Monthly'!$J$61:$N$61</c:f>
              <c:numCache>
                <c:formatCode>0.00</c:formatCode>
                <c:ptCount val="5"/>
                <c:pt idx="1">
                  <c:v>5.76</c:v>
                </c:pt>
                <c:pt idx="2">
                  <c:v>2</c:v>
                </c:pt>
                <c:pt idx="4">
                  <c:v>7.8787878787878789</c:v>
                </c:pt>
              </c:numCache>
            </c:numRef>
          </c:val>
        </c:ser>
        <c:ser>
          <c:idx val="6"/>
          <c:order val="6"/>
          <c:tx>
            <c:strRef>
              <c:f>'Pivot Monthly'!$I$62</c:f>
              <c:strCache>
                <c:ptCount val="1"/>
                <c:pt idx="0">
                  <c:v>Jul-17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Monthly'!$J$62:$N$62</c:f>
              <c:numCache>
                <c:formatCode>0.00</c:formatCode>
                <c:ptCount val="5"/>
                <c:pt idx="0">
                  <c:v>7.7556955889481333E-2</c:v>
                </c:pt>
                <c:pt idx="1">
                  <c:v>2.6583592938733127</c:v>
                </c:pt>
                <c:pt idx="2">
                  <c:v>1.5</c:v>
                </c:pt>
                <c:pt idx="4">
                  <c:v>1.4923685698134539</c:v>
                </c:pt>
              </c:numCache>
            </c:numRef>
          </c:val>
        </c:ser>
        <c:ser>
          <c:idx val="7"/>
          <c:order val="7"/>
          <c:tx>
            <c:strRef>
              <c:f>'Pivot Monthly'!$I$63</c:f>
              <c:strCache>
                <c:ptCount val="1"/>
                <c:pt idx="0">
                  <c:v>Aug-17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Monthly'!$J$63:$N$63</c:f>
              <c:numCache>
                <c:formatCode>0.00</c:formatCode>
                <c:ptCount val="5"/>
                <c:pt idx="0">
                  <c:v>0.17259978425026967</c:v>
                </c:pt>
                <c:pt idx="1">
                  <c:v>2.6666666666666665</c:v>
                </c:pt>
                <c:pt idx="2">
                  <c:v>1.3333333333333333</c:v>
                </c:pt>
                <c:pt idx="4">
                  <c:v>0.64</c:v>
                </c:pt>
              </c:numCache>
            </c:numRef>
          </c:val>
        </c:ser>
        <c:ser>
          <c:idx val="8"/>
          <c:order val="8"/>
          <c:tx>
            <c:strRef>
              <c:f>'Pivot Monthly'!$I$64</c:f>
              <c:strCache>
                <c:ptCount val="1"/>
                <c:pt idx="0">
                  <c:v>Sep-17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Monthly'!$J$64:$N$64</c:f>
              <c:numCache>
                <c:formatCode>General</c:formatCode>
                <c:ptCount val="5"/>
                <c:pt idx="0" formatCode="0.00">
                  <c:v>5.3890198720107786E-2</c:v>
                </c:pt>
                <c:pt idx="4" formatCode="0.00">
                  <c:v>1.5109343936381712</c:v>
                </c:pt>
              </c:numCache>
            </c:numRef>
          </c:val>
        </c:ser>
        <c:ser>
          <c:idx val="9"/>
          <c:order val="9"/>
          <c:tx>
            <c:strRef>
              <c:f>'Pivot Monthly'!$I$65</c:f>
              <c:strCache>
                <c:ptCount val="1"/>
                <c:pt idx="0">
                  <c:v>Oct-17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Monthly'!$J$65:$N$65</c:f>
              <c:numCache>
                <c:formatCode>0.00</c:formatCode>
                <c:ptCount val="5"/>
                <c:pt idx="1">
                  <c:v>0.69678824169842135</c:v>
                </c:pt>
                <c:pt idx="2">
                  <c:v>1.5</c:v>
                </c:pt>
                <c:pt idx="4">
                  <c:v>1.8448637316561844</c:v>
                </c:pt>
              </c:numCache>
            </c:numRef>
          </c:val>
        </c:ser>
        <c:ser>
          <c:idx val="10"/>
          <c:order val="10"/>
          <c:tx>
            <c:strRef>
              <c:f>'Pivot Monthly'!$I$66</c:f>
              <c:strCache>
                <c:ptCount val="1"/>
                <c:pt idx="0">
                  <c:v>Nov-17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Monthly'!$J$66:$N$66</c:f>
              <c:numCache>
                <c:formatCode>0.00</c:formatCode>
                <c:ptCount val="5"/>
                <c:pt idx="0">
                  <c:v>0.36827788240217618</c:v>
                </c:pt>
                <c:pt idx="1">
                  <c:v>0.47058823529411764</c:v>
                </c:pt>
                <c:pt idx="2">
                  <c:v>0.5</c:v>
                </c:pt>
              </c:numCache>
            </c:numRef>
          </c:val>
        </c:ser>
        <c:ser>
          <c:idx val="11"/>
          <c:order val="11"/>
          <c:tx>
            <c:strRef>
              <c:f>'Pivot Monthly'!$I$67</c:f>
              <c:strCache>
                <c:ptCount val="1"/>
                <c:pt idx="0">
                  <c:v>Dec-17</c:v>
                </c:pt>
              </c:strCache>
            </c:strRef>
          </c:tx>
          <c:invertIfNegative val="0"/>
          <c:cat>
            <c:strRef>
              <c:f>'Pivot Monthly'!$J$55:$N$55</c:f>
              <c:strCache>
                <c:ptCount val="5"/>
                <c:pt idx="0">
                  <c:v>Custom Data Deli</c:v>
                </c:pt>
                <c:pt idx="1">
                  <c:v>External Interfaces</c:v>
                </c:pt>
                <c:pt idx="2">
                  <c:v>Govt Pgm Custom</c:v>
                </c:pt>
                <c:pt idx="3">
                  <c:v>State Medicaid</c:v>
                </c:pt>
                <c:pt idx="4">
                  <c:v>Workorder (Base)</c:v>
                </c:pt>
              </c:strCache>
            </c:strRef>
          </c:cat>
          <c:val>
            <c:numRef>
              <c:f>'Pivot Monthly'!$J$67:$N$67</c:f>
              <c:numCache>
                <c:formatCode>0.00</c:formatCode>
                <c:ptCount val="5"/>
                <c:pt idx="1">
                  <c:v>1.1341772151898735</c:v>
                </c:pt>
                <c:pt idx="2">
                  <c:v>0.66666666666666663</c:v>
                </c:pt>
                <c:pt idx="3">
                  <c:v>1.5058823529411764</c:v>
                </c:pt>
                <c:pt idx="4">
                  <c:v>1.1338582677165354</c:v>
                </c:pt>
              </c:numCache>
            </c:numRef>
          </c:val>
        </c:ser>
        <c:dLbls>
          <c:dLblPos val="outEnd"/>
          <c:showLegendKey val="0"/>
          <c:showVal val="1"/>
          <c:showCatName val="0"/>
          <c:showSerName val="0"/>
          <c:showPercent val="0"/>
          <c:showBubbleSize val="0"/>
        </c:dLbls>
        <c:gapWidth val="150"/>
        <c:axId val="669339008"/>
        <c:axId val="669348992"/>
      </c:barChart>
      <c:catAx>
        <c:axId val="669339008"/>
        <c:scaling>
          <c:orientation val="minMax"/>
        </c:scaling>
        <c:delete val="0"/>
        <c:axPos val="b"/>
        <c:majorTickMark val="out"/>
        <c:minorTickMark val="none"/>
        <c:tickLblPos val="nextTo"/>
        <c:txPr>
          <a:bodyPr/>
          <a:lstStyle/>
          <a:p>
            <a:pPr>
              <a:defRPr sz="900"/>
            </a:pPr>
            <a:endParaRPr lang="en-US"/>
          </a:p>
        </c:txPr>
        <c:crossAx val="669348992"/>
        <c:crosses val="autoZero"/>
        <c:auto val="1"/>
        <c:lblAlgn val="ctr"/>
        <c:lblOffset val="100"/>
        <c:noMultiLvlLbl val="0"/>
      </c:catAx>
      <c:valAx>
        <c:axId val="669348992"/>
        <c:scaling>
          <c:orientation val="minMax"/>
        </c:scaling>
        <c:delete val="0"/>
        <c:axPos val="l"/>
        <c:numFmt formatCode="General" sourceLinked="1"/>
        <c:majorTickMark val="out"/>
        <c:minorTickMark val="none"/>
        <c:tickLblPos val="nextTo"/>
        <c:txPr>
          <a:bodyPr/>
          <a:lstStyle/>
          <a:p>
            <a:pPr>
              <a:defRPr sz="800"/>
            </a:pPr>
            <a:endParaRPr lang="en-US"/>
          </a:p>
        </c:txPr>
        <c:crossAx val="669339008"/>
        <c:crosses val="autoZero"/>
        <c:crossBetween val="between"/>
      </c:valAx>
    </c:plotArea>
    <c:legend>
      <c:legendPos val="r"/>
      <c:layout/>
      <c:overlay val="0"/>
      <c:txPr>
        <a:bodyPr/>
        <a:lstStyle/>
        <a:p>
          <a:pPr>
            <a:defRPr sz="800"/>
          </a:pPr>
          <a:endParaRPr lang="en-US"/>
        </a:p>
      </c:txPr>
    </c:legend>
    <c:plotVisOnly val="1"/>
    <c:dispBlanksAs val="gap"/>
    <c:showDLblsOverMax val="0"/>
  </c:chart>
  <c:txPr>
    <a:bodyPr/>
    <a:lstStyle/>
    <a:p>
      <a:pPr>
        <a:defRPr sz="70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800" b="1" i="0" baseline="0" dirty="0">
                <a:effectLst/>
              </a:rPr>
              <a:t>Post Prod Defect Density by Team in 2017 </a:t>
            </a:r>
            <a:endParaRPr lang="en-US" dirty="0">
              <a:effectLst/>
            </a:endParaRPr>
          </a:p>
        </c:rich>
      </c:tx>
      <c:layout/>
      <c:overlay val="0"/>
    </c:title>
    <c:autoTitleDeleted val="0"/>
    <c:plotArea>
      <c:layout/>
      <c:barChart>
        <c:barDir val="col"/>
        <c:grouping val="clustered"/>
        <c:varyColors val="0"/>
        <c:ser>
          <c:idx val="0"/>
          <c:order val="0"/>
          <c:tx>
            <c:strRef>
              <c:f>'Pivot Monthly'!$I$73</c:f>
              <c:strCache>
                <c:ptCount val="1"/>
                <c:pt idx="0">
                  <c:v>Jan-17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Monthly'!$J$73:$N$73</c:f>
              <c:numCache>
                <c:formatCode>General</c:formatCode>
                <c:ptCount val="5"/>
                <c:pt idx="0" formatCode="0.00">
                  <c:v>0.93567251461988299</c:v>
                </c:pt>
              </c:numCache>
            </c:numRef>
          </c:val>
        </c:ser>
        <c:ser>
          <c:idx val="1"/>
          <c:order val="1"/>
          <c:tx>
            <c:strRef>
              <c:f>'Pivot Monthly'!$I$74</c:f>
              <c:strCache>
                <c:ptCount val="1"/>
                <c:pt idx="0">
                  <c:v>Feb-17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Monthly'!$J$74:$N$74</c:f>
              <c:numCache>
                <c:formatCode>General</c:formatCode>
                <c:ptCount val="5"/>
                <c:pt idx="0" formatCode="0.00">
                  <c:v>0.26666666666666666</c:v>
                </c:pt>
                <c:pt idx="4" formatCode="0.00">
                  <c:v>1.4545454545454546</c:v>
                </c:pt>
              </c:numCache>
            </c:numRef>
          </c:val>
        </c:ser>
        <c:ser>
          <c:idx val="2"/>
          <c:order val="2"/>
          <c:tx>
            <c:strRef>
              <c:f>'Pivot Monthly'!$I$75</c:f>
              <c:strCache>
                <c:ptCount val="1"/>
                <c:pt idx="0">
                  <c:v>Mar-17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Monthly'!$J$75:$N$75</c:f>
              <c:numCache>
                <c:formatCode>General</c:formatCode>
                <c:ptCount val="5"/>
              </c:numCache>
            </c:numRef>
          </c:val>
        </c:ser>
        <c:ser>
          <c:idx val="3"/>
          <c:order val="3"/>
          <c:tx>
            <c:strRef>
              <c:f>'Pivot Monthly'!$I$76</c:f>
              <c:strCache>
                <c:ptCount val="1"/>
                <c:pt idx="0">
                  <c:v>Apr-17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Monthly'!$J$76:$N$76</c:f>
              <c:numCache>
                <c:formatCode>General</c:formatCode>
                <c:ptCount val="5"/>
                <c:pt idx="0" formatCode="0.00">
                  <c:v>0.19347037484885127</c:v>
                </c:pt>
              </c:numCache>
            </c:numRef>
          </c:val>
        </c:ser>
        <c:ser>
          <c:idx val="4"/>
          <c:order val="4"/>
          <c:tx>
            <c:strRef>
              <c:f>'Pivot Monthly'!$I$77</c:f>
              <c:strCache>
                <c:ptCount val="1"/>
                <c:pt idx="0">
                  <c:v>May-17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Monthly'!$J$77:$N$77</c:f>
              <c:numCache>
                <c:formatCode>General</c:formatCode>
                <c:ptCount val="5"/>
                <c:pt idx="0" formatCode="0.00">
                  <c:v>0.14981273408239701</c:v>
                </c:pt>
              </c:numCache>
            </c:numRef>
          </c:val>
        </c:ser>
        <c:ser>
          <c:idx val="5"/>
          <c:order val="5"/>
          <c:tx>
            <c:strRef>
              <c:f>'Pivot Monthly'!$I$78</c:f>
              <c:strCache>
                <c:ptCount val="1"/>
                <c:pt idx="0">
                  <c:v>Jun-17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Monthly'!$J$78:$N$78</c:f>
              <c:numCache>
                <c:formatCode>General</c:formatCode>
                <c:ptCount val="5"/>
              </c:numCache>
            </c:numRef>
          </c:val>
        </c:ser>
        <c:ser>
          <c:idx val="6"/>
          <c:order val="6"/>
          <c:tx>
            <c:strRef>
              <c:f>'Pivot Monthly'!$I$79</c:f>
              <c:strCache>
                <c:ptCount val="1"/>
                <c:pt idx="0">
                  <c:v>Jul-17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Monthly'!$J$79:$N$79</c:f>
              <c:numCache>
                <c:formatCode>General</c:formatCode>
                <c:ptCount val="5"/>
                <c:pt idx="2" formatCode="0.00">
                  <c:v>0.5</c:v>
                </c:pt>
                <c:pt idx="4" formatCode="0.00">
                  <c:v>9.9214551467548567E-2</c:v>
                </c:pt>
              </c:numCache>
            </c:numRef>
          </c:val>
        </c:ser>
        <c:ser>
          <c:idx val="7"/>
          <c:order val="7"/>
          <c:tx>
            <c:strRef>
              <c:f>'Pivot Monthly'!$I$80</c:f>
              <c:strCache>
                <c:ptCount val="1"/>
                <c:pt idx="0">
                  <c:v>Aug-17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Monthly'!$J$80:$N$80</c:f>
              <c:numCache>
                <c:formatCode>General</c:formatCode>
                <c:ptCount val="5"/>
                <c:pt idx="0" formatCode="0.00">
                  <c:v>5.2770448548812667E-2</c:v>
                </c:pt>
                <c:pt idx="2" formatCode="0.00">
                  <c:v>0.33333333333333331</c:v>
                </c:pt>
              </c:numCache>
            </c:numRef>
          </c:val>
        </c:ser>
        <c:ser>
          <c:idx val="8"/>
          <c:order val="8"/>
          <c:tx>
            <c:strRef>
              <c:f>'Pivot Monthly'!$I$81</c:f>
              <c:strCache>
                <c:ptCount val="1"/>
                <c:pt idx="0">
                  <c:v>Sep-17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Monthly'!$J$81:$N$81</c:f>
              <c:numCache>
                <c:formatCode>General</c:formatCode>
                <c:ptCount val="5"/>
              </c:numCache>
            </c:numRef>
          </c:val>
        </c:ser>
        <c:ser>
          <c:idx val="9"/>
          <c:order val="9"/>
          <c:tx>
            <c:strRef>
              <c:f>'Pivot Monthly'!$I$82</c:f>
              <c:strCache>
                <c:ptCount val="1"/>
                <c:pt idx="0">
                  <c:v>Oct-17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Monthly'!$J$82:$N$82</c:f>
              <c:numCache>
                <c:formatCode>General</c:formatCode>
                <c:ptCount val="5"/>
                <c:pt idx="2" formatCode="0.00">
                  <c:v>0.5</c:v>
                </c:pt>
                <c:pt idx="4" formatCode="0.00">
                  <c:v>0.11799410029498525</c:v>
                </c:pt>
              </c:numCache>
            </c:numRef>
          </c:val>
        </c:ser>
        <c:ser>
          <c:idx val="10"/>
          <c:order val="10"/>
          <c:tx>
            <c:strRef>
              <c:f>'Pivot Monthly'!$I$83</c:f>
              <c:strCache>
                <c:ptCount val="1"/>
                <c:pt idx="0">
                  <c:v>Nov-17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Monthly'!$J$83:$N$83</c:f>
              <c:numCache>
                <c:formatCode>General</c:formatCode>
                <c:ptCount val="5"/>
                <c:pt idx="2" formatCode="0.00">
                  <c:v>0.05</c:v>
                </c:pt>
              </c:numCache>
            </c:numRef>
          </c:val>
        </c:ser>
        <c:ser>
          <c:idx val="11"/>
          <c:order val="11"/>
          <c:tx>
            <c:strRef>
              <c:f>'Pivot Monthly'!$I$84</c:f>
              <c:strCache>
                <c:ptCount val="1"/>
                <c:pt idx="0">
                  <c:v>Dec-17</c:v>
                </c:pt>
              </c:strCache>
            </c:strRef>
          </c:tx>
          <c:invertIfNegative val="0"/>
          <c:cat>
            <c:strRef>
              <c:f>'Pivot Monthly'!$J$72:$N$72</c:f>
              <c:strCache>
                <c:ptCount val="5"/>
                <c:pt idx="0">
                  <c:v>Custom Data Deli</c:v>
                </c:pt>
                <c:pt idx="1">
                  <c:v>External Interfaces</c:v>
                </c:pt>
                <c:pt idx="2">
                  <c:v>Govt Pgm Custom</c:v>
                </c:pt>
                <c:pt idx="3">
                  <c:v>State Medicaid</c:v>
                </c:pt>
                <c:pt idx="4">
                  <c:v>Workorder (Base)</c:v>
                </c:pt>
              </c:strCache>
            </c:strRef>
          </c:cat>
          <c:val>
            <c:numRef>
              <c:f>'Pivot Monthly'!$J$84:$N$84</c:f>
              <c:numCache>
                <c:formatCode>0.00</c:formatCode>
                <c:ptCount val="5"/>
                <c:pt idx="1">
                  <c:v>6.3745019920318724E-2</c:v>
                </c:pt>
                <c:pt idx="2">
                  <c:v>0.66666666666666663</c:v>
                </c:pt>
              </c:numCache>
            </c:numRef>
          </c:val>
        </c:ser>
        <c:dLbls>
          <c:dLblPos val="outEnd"/>
          <c:showLegendKey val="0"/>
          <c:showVal val="1"/>
          <c:showCatName val="0"/>
          <c:showSerName val="0"/>
          <c:showPercent val="0"/>
          <c:showBubbleSize val="0"/>
        </c:dLbls>
        <c:gapWidth val="150"/>
        <c:axId val="670096384"/>
        <c:axId val="669659904"/>
      </c:barChart>
      <c:catAx>
        <c:axId val="670096384"/>
        <c:scaling>
          <c:orientation val="minMax"/>
        </c:scaling>
        <c:delete val="0"/>
        <c:axPos val="b"/>
        <c:majorTickMark val="out"/>
        <c:minorTickMark val="none"/>
        <c:tickLblPos val="nextTo"/>
        <c:txPr>
          <a:bodyPr/>
          <a:lstStyle/>
          <a:p>
            <a:pPr>
              <a:defRPr sz="900"/>
            </a:pPr>
            <a:endParaRPr lang="en-US"/>
          </a:p>
        </c:txPr>
        <c:crossAx val="669659904"/>
        <c:crosses val="autoZero"/>
        <c:auto val="1"/>
        <c:lblAlgn val="ctr"/>
        <c:lblOffset val="100"/>
        <c:noMultiLvlLbl val="0"/>
      </c:catAx>
      <c:valAx>
        <c:axId val="669659904"/>
        <c:scaling>
          <c:orientation val="minMax"/>
        </c:scaling>
        <c:delete val="0"/>
        <c:axPos val="l"/>
        <c:numFmt formatCode="0.00" sourceLinked="1"/>
        <c:majorTickMark val="out"/>
        <c:minorTickMark val="none"/>
        <c:tickLblPos val="nextTo"/>
        <c:txPr>
          <a:bodyPr/>
          <a:lstStyle/>
          <a:p>
            <a:pPr>
              <a:defRPr sz="800"/>
            </a:pPr>
            <a:endParaRPr lang="en-US"/>
          </a:p>
        </c:txPr>
        <c:crossAx val="670096384"/>
        <c:crosses val="autoZero"/>
        <c:crossBetween val="between"/>
      </c:valAx>
    </c:plotArea>
    <c:legend>
      <c:legendPos val="r"/>
      <c:layout/>
      <c:overlay val="0"/>
      <c:txPr>
        <a:bodyPr/>
        <a:lstStyle/>
        <a:p>
          <a:pPr>
            <a:defRPr sz="800"/>
          </a:pPr>
          <a:endParaRPr lang="en-US"/>
        </a:p>
      </c:txPr>
    </c:legend>
    <c:plotVisOnly val="1"/>
    <c:dispBlanksAs val="gap"/>
    <c:showDLblsOverMax val="0"/>
  </c:chart>
  <c:txPr>
    <a:bodyPr/>
    <a:lstStyle/>
    <a:p>
      <a:pPr>
        <a:defRPr sz="7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dirty="0" smtClean="0"/>
              <a:t>2017 </a:t>
            </a:r>
            <a:r>
              <a:rPr lang="en-US" dirty="0"/>
              <a:t>Attrition %</a:t>
            </a:r>
          </a:p>
        </c:rich>
      </c:tx>
      <c:layout/>
      <c:overlay val="0"/>
    </c:title>
    <c:autoTitleDeleted val="0"/>
    <c:plotArea>
      <c:layout/>
      <c:lineChart>
        <c:grouping val="standard"/>
        <c:varyColors val="0"/>
        <c:ser>
          <c:idx val="0"/>
          <c:order val="0"/>
          <c:tx>
            <c:strRef>
              <c:f>Sheet1!$A$6</c:f>
              <c:strCache>
                <c:ptCount val="1"/>
                <c:pt idx="0">
                  <c:v>YTD Attrition %</c:v>
                </c:pt>
              </c:strCache>
            </c:strRef>
          </c:tx>
          <c:dLbls>
            <c:showLegendKey val="0"/>
            <c:showVal val="1"/>
            <c:showCatName val="0"/>
            <c:showSerName val="0"/>
            <c:showPercent val="0"/>
            <c:showBubbleSize val="0"/>
            <c:showLeaderLines val="0"/>
          </c:dLbls>
          <c:cat>
            <c:strRef>
              <c:f>Sheet1!$B$2:$M$2</c:f>
              <c:strCache>
                <c:ptCount val="12"/>
                <c:pt idx="0">
                  <c:v>Jan</c:v>
                </c:pt>
                <c:pt idx="1">
                  <c:v>Feb</c:v>
                </c:pt>
                <c:pt idx="2">
                  <c:v>March</c:v>
                </c:pt>
                <c:pt idx="3">
                  <c:v>April</c:v>
                </c:pt>
                <c:pt idx="4">
                  <c:v>May</c:v>
                </c:pt>
                <c:pt idx="5">
                  <c:v>June</c:v>
                </c:pt>
                <c:pt idx="6">
                  <c:v>July</c:v>
                </c:pt>
                <c:pt idx="7">
                  <c:v>Aug</c:v>
                </c:pt>
                <c:pt idx="8">
                  <c:v>Sept</c:v>
                </c:pt>
                <c:pt idx="9">
                  <c:v>Oct</c:v>
                </c:pt>
                <c:pt idx="10">
                  <c:v>Nov</c:v>
                </c:pt>
                <c:pt idx="11">
                  <c:v>Dec</c:v>
                </c:pt>
              </c:strCache>
            </c:strRef>
          </c:cat>
          <c:val>
            <c:numRef>
              <c:f>Sheet1!$B$6:$M$6</c:f>
              <c:numCache>
                <c:formatCode>0.00%</c:formatCode>
                <c:ptCount val="12"/>
                <c:pt idx="0">
                  <c:v>1.020408163265306E-2</c:v>
                </c:pt>
                <c:pt idx="1">
                  <c:v>7.6923076923076927E-3</c:v>
                </c:pt>
                <c:pt idx="2">
                  <c:v>7.4074074074074077E-3</c:v>
                </c:pt>
                <c:pt idx="3">
                  <c:v>6.7114093959731542E-3</c:v>
                </c:pt>
                <c:pt idx="4">
                  <c:v>1.2987012987012988E-2</c:v>
                </c:pt>
                <c:pt idx="5">
                  <c:v>1.8518518518518517E-2</c:v>
                </c:pt>
                <c:pt idx="6">
                  <c:v>1.7341040462427744E-2</c:v>
                </c:pt>
                <c:pt idx="7">
                  <c:v>2.2727272727272728E-2</c:v>
                </c:pt>
                <c:pt idx="8">
                  <c:v>2.8409090909090908E-2</c:v>
                </c:pt>
                <c:pt idx="9">
                  <c:v>3.3653846153846152E-2</c:v>
                </c:pt>
                <c:pt idx="10">
                  <c:v>3.8095238095238099E-2</c:v>
                </c:pt>
                <c:pt idx="11">
                  <c:v>5.1643192488262914E-2</c:v>
                </c:pt>
              </c:numCache>
            </c:numRef>
          </c:val>
          <c:smooth val="0"/>
        </c:ser>
        <c:dLbls>
          <c:showLegendKey val="0"/>
          <c:showVal val="0"/>
          <c:showCatName val="0"/>
          <c:showSerName val="0"/>
          <c:showPercent val="0"/>
          <c:showBubbleSize val="0"/>
        </c:dLbls>
        <c:marker val="1"/>
        <c:smooth val="0"/>
        <c:axId val="667988352"/>
        <c:axId val="667989888"/>
      </c:lineChart>
      <c:catAx>
        <c:axId val="667988352"/>
        <c:scaling>
          <c:orientation val="minMax"/>
        </c:scaling>
        <c:delete val="0"/>
        <c:axPos val="b"/>
        <c:majorTickMark val="out"/>
        <c:minorTickMark val="none"/>
        <c:tickLblPos val="nextTo"/>
        <c:crossAx val="667989888"/>
        <c:crosses val="autoZero"/>
        <c:auto val="1"/>
        <c:lblAlgn val="ctr"/>
        <c:lblOffset val="100"/>
        <c:noMultiLvlLbl val="0"/>
      </c:catAx>
      <c:valAx>
        <c:axId val="667989888"/>
        <c:scaling>
          <c:orientation val="minMax"/>
        </c:scaling>
        <c:delete val="0"/>
        <c:axPos val="l"/>
        <c:majorGridlines/>
        <c:numFmt formatCode="0.00%" sourceLinked="1"/>
        <c:majorTickMark val="out"/>
        <c:minorTickMark val="none"/>
        <c:tickLblPos val="nextTo"/>
        <c:crossAx val="667988352"/>
        <c:crosses val="autoZero"/>
        <c:crossBetween val="between"/>
      </c:valAx>
    </c:plotArea>
    <c:plotVisOnly val="1"/>
    <c:dispBlanksAs val="gap"/>
    <c:showDLblsOverMax val="0"/>
  </c:chart>
  <c:spPr>
    <a:ln>
      <a:solidFill>
        <a:schemeClr val="accent1"/>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'Pivot Base'!$C$53</c:f>
              <c:strCache>
                <c:ptCount val="1"/>
              </c:strCache>
            </c:strRef>
          </c:tx>
          <c:invertIfNegative val="0"/>
          <c:dLbls>
            <c:showLegendKey val="0"/>
            <c:showVal val="1"/>
            <c:showCatName val="0"/>
            <c:showSerName val="0"/>
            <c:showPercent val="0"/>
            <c:showBubbleSize val="0"/>
            <c:showLeaderLines val="0"/>
          </c:dLbls>
          <c:cat>
            <c:strRef>
              <c:f>'Pivot Base'!$A$54:$A$60</c:f>
              <c:strCache>
                <c:ptCount val="7"/>
                <c:pt idx="0">
                  <c:v>Plan</c:v>
                </c:pt>
                <c:pt idx="1">
                  <c:v>Gov Program</c:v>
                </c:pt>
                <c:pt idx="2">
                  <c:v>Modernization</c:v>
                </c:pt>
                <c:pt idx="3">
                  <c:v>Payments</c:v>
                </c:pt>
                <c:pt idx="4">
                  <c:v>Kaiser</c:v>
                </c:pt>
                <c:pt idx="5">
                  <c:v>Retrofit</c:v>
                </c:pt>
                <c:pt idx="6">
                  <c:v>MODS</c:v>
                </c:pt>
              </c:strCache>
            </c:strRef>
          </c:cat>
          <c:val>
            <c:numRef>
              <c:f>'Pivot Base'!$C$54:$C$60</c:f>
              <c:numCache>
                <c:formatCode>General</c:formatCode>
                <c:ptCount val="7"/>
                <c:pt idx="0">
                  <c:v>83</c:v>
                </c:pt>
                <c:pt idx="1">
                  <c:v>53</c:v>
                </c:pt>
                <c:pt idx="2">
                  <c:v>45</c:v>
                </c:pt>
                <c:pt idx="3">
                  <c:v>4</c:v>
                </c:pt>
                <c:pt idx="4">
                  <c:v>6</c:v>
                </c:pt>
                <c:pt idx="5">
                  <c:v>61</c:v>
                </c:pt>
                <c:pt idx="6">
                  <c:v>511</c:v>
                </c:pt>
              </c:numCache>
            </c:numRef>
          </c:val>
        </c:ser>
        <c:dLbls>
          <c:showLegendKey val="0"/>
          <c:showVal val="0"/>
          <c:showCatName val="0"/>
          <c:showSerName val="0"/>
          <c:showPercent val="0"/>
          <c:showBubbleSize val="0"/>
        </c:dLbls>
        <c:gapWidth val="75"/>
        <c:overlap val="-25"/>
        <c:axId val="668181248"/>
        <c:axId val="668182784"/>
      </c:barChart>
      <c:lineChart>
        <c:grouping val="standard"/>
        <c:varyColors val="0"/>
        <c:ser>
          <c:idx val="2"/>
          <c:order val="1"/>
          <c:tx>
            <c:strRef>
              <c:f>'Pivot Base'!$D$53</c:f>
              <c:strCache>
                <c:ptCount val="1"/>
                <c:pt idx="0">
                  <c:v>Total Dev Efforts (Hours)</c:v>
                </c:pt>
              </c:strCache>
            </c:strRef>
          </c:tx>
          <c:dLbls>
            <c:showLegendKey val="0"/>
            <c:showVal val="1"/>
            <c:showCatName val="0"/>
            <c:showSerName val="0"/>
            <c:showPercent val="0"/>
            <c:showBubbleSize val="0"/>
            <c:showLeaderLines val="0"/>
          </c:dLbls>
          <c:cat>
            <c:strRef>
              <c:f>'Pivot Base'!$A$54:$A$60</c:f>
              <c:strCache>
                <c:ptCount val="7"/>
                <c:pt idx="0">
                  <c:v>Plan</c:v>
                </c:pt>
                <c:pt idx="1">
                  <c:v>Gov Program</c:v>
                </c:pt>
                <c:pt idx="2">
                  <c:v>Modernization</c:v>
                </c:pt>
                <c:pt idx="3">
                  <c:v>Payments</c:v>
                </c:pt>
                <c:pt idx="4">
                  <c:v>Kaiser</c:v>
                </c:pt>
                <c:pt idx="5">
                  <c:v>Retrofit</c:v>
                </c:pt>
                <c:pt idx="6">
                  <c:v>MODS</c:v>
                </c:pt>
              </c:strCache>
            </c:strRef>
          </c:cat>
          <c:val>
            <c:numRef>
              <c:f>'Pivot Base'!$D$54:$D$60</c:f>
              <c:numCache>
                <c:formatCode>General</c:formatCode>
                <c:ptCount val="7"/>
                <c:pt idx="0">
                  <c:v>21500</c:v>
                </c:pt>
                <c:pt idx="1">
                  <c:v>14000</c:v>
                </c:pt>
                <c:pt idx="2">
                  <c:v>6400</c:v>
                </c:pt>
                <c:pt idx="3">
                  <c:v>1500</c:v>
                </c:pt>
                <c:pt idx="4">
                  <c:v>1600</c:v>
                </c:pt>
                <c:pt idx="5">
                  <c:v>3300</c:v>
                </c:pt>
                <c:pt idx="6">
                  <c:v>17400</c:v>
                </c:pt>
              </c:numCache>
            </c:numRef>
          </c:val>
          <c:smooth val="0"/>
        </c:ser>
        <c:dLbls>
          <c:showLegendKey val="0"/>
          <c:showVal val="0"/>
          <c:showCatName val="0"/>
          <c:showSerName val="0"/>
          <c:showPercent val="0"/>
          <c:showBubbleSize val="0"/>
        </c:dLbls>
        <c:marker val="1"/>
        <c:smooth val="0"/>
        <c:axId val="668190976"/>
        <c:axId val="668189056"/>
      </c:lineChart>
      <c:catAx>
        <c:axId val="668181248"/>
        <c:scaling>
          <c:orientation val="minMax"/>
        </c:scaling>
        <c:delete val="0"/>
        <c:axPos val="b"/>
        <c:majorTickMark val="none"/>
        <c:minorTickMark val="none"/>
        <c:tickLblPos val="nextTo"/>
        <c:crossAx val="668182784"/>
        <c:crosses val="autoZero"/>
        <c:auto val="1"/>
        <c:lblAlgn val="ctr"/>
        <c:lblOffset val="100"/>
        <c:noMultiLvlLbl val="0"/>
      </c:catAx>
      <c:valAx>
        <c:axId val="668182784"/>
        <c:scaling>
          <c:orientation val="minMax"/>
        </c:scaling>
        <c:delete val="0"/>
        <c:axPos val="l"/>
        <c:title>
          <c:tx>
            <c:rich>
              <a:bodyPr rot="-5400000" vert="horz"/>
              <a:lstStyle/>
              <a:p>
                <a:pPr>
                  <a:defRPr/>
                </a:pPr>
                <a:r>
                  <a:rPr lang="en-US" baseline="0" dirty="0"/>
                  <a:t>Number of SRs</a:t>
                </a:r>
                <a:endParaRPr lang="en-US" dirty="0"/>
              </a:p>
            </c:rich>
          </c:tx>
          <c:layout/>
          <c:overlay val="0"/>
        </c:title>
        <c:numFmt formatCode="General" sourceLinked="1"/>
        <c:majorTickMark val="none"/>
        <c:minorTickMark val="none"/>
        <c:tickLblPos val="nextTo"/>
        <c:spPr>
          <a:ln w="9525">
            <a:noFill/>
          </a:ln>
        </c:spPr>
        <c:crossAx val="668181248"/>
        <c:crosses val="autoZero"/>
        <c:crossBetween val="between"/>
        <c:majorUnit val="100"/>
      </c:valAx>
      <c:valAx>
        <c:axId val="668189056"/>
        <c:scaling>
          <c:orientation val="minMax"/>
        </c:scaling>
        <c:delete val="0"/>
        <c:axPos val="r"/>
        <c:title>
          <c:tx>
            <c:rich>
              <a:bodyPr rot="-5400000" vert="horz"/>
              <a:lstStyle/>
              <a:p>
                <a:pPr>
                  <a:defRPr/>
                </a:pPr>
                <a:r>
                  <a:rPr lang="en-US" dirty="0"/>
                  <a:t>Hours</a:t>
                </a:r>
              </a:p>
            </c:rich>
          </c:tx>
          <c:layout/>
          <c:overlay val="0"/>
        </c:title>
        <c:numFmt formatCode="General" sourceLinked="1"/>
        <c:majorTickMark val="out"/>
        <c:minorTickMark val="none"/>
        <c:tickLblPos val="nextTo"/>
        <c:crossAx val="668190976"/>
        <c:crosses val="max"/>
        <c:crossBetween val="between"/>
      </c:valAx>
      <c:catAx>
        <c:axId val="668190976"/>
        <c:scaling>
          <c:orientation val="minMax"/>
        </c:scaling>
        <c:delete val="1"/>
        <c:axPos val="b"/>
        <c:majorTickMark val="out"/>
        <c:minorTickMark val="none"/>
        <c:tickLblPos val="nextTo"/>
        <c:crossAx val="668189056"/>
        <c:crosses val="autoZero"/>
        <c:auto val="1"/>
        <c:lblAlgn val="ctr"/>
        <c:lblOffset val="100"/>
        <c:noMultiLvlLbl val="0"/>
      </c:catAx>
    </c:plotArea>
    <c:legend>
      <c:legendPos val="b"/>
      <c:layout>
        <c:manualLayout>
          <c:xMode val="edge"/>
          <c:yMode val="edge"/>
          <c:x val="0.31124800090887639"/>
          <c:y val="4.0683906678167875E-2"/>
          <c:w val="0.34698224632298319"/>
          <c:h val="5.5943843005576283E-2"/>
        </c:manualLayout>
      </c:layout>
      <c:overlay val="0"/>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dirty="0"/>
              <a:t>Total SRs worked by Team in 2017</a:t>
            </a:r>
          </a:p>
        </c:rich>
      </c:tx>
      <c:layout/>
      <c:overlay val="0"/>
    </c:title>
    <c:autoTitleDeleted val="0"/>
    <c:plotArea>
      <c:layout/>
      <c:barChart>
        <c:barDir val="col"/>
        <c:grouping val="clustered"/>
        <c:varyColors val="0"/>
        <c:ser>
          <c:idx val="0"/>
          <c:order val="0"/>
          <c:tx>
            <c:strRef>
              <c:f>'Pivot Base'!$K$17</c:f>
              <c:strCache>
                <c:ptCount val="1"/>
                <c:pt idx="0">
                  <c:v>8304</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Base'!$L$17:$R$17</c:f>
              <c:numCache>
                <c:formatCode>General</c:formatCode>
                <c:ptCount val="7"/>
                <c:pt idx="6">
                  <c:v>107</c:v>
                </c:pt>
              </c:numCache>
            </c:numRef>
          </c:val>
        </c:ser>
        <c:ser>
          <c:idx val="1"/>
          <c:order val="1"/>
          <c:tx>
            <c:strRef>
              <c:f>'Pivot Base'!$K$18</c:f>
              <c:strCache>
                <c:ptCount val="1"/>
                <c:pt idx="0">
                  <c:v>8305</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Base'!$L$18:$R$18</c:f>
              <c:numCache>
                <c:formatCode>General</c:formatCode>
                <c:ptCount val="7"/>
                <c:pt idx="6">
                  <c:v>85</c:v>
                </c:pt>
              </c:numCache>
            </c:numRef>
          </c:val>
        </c:ser>
        <c:ser>
          <c:idx val="2"/>
          <c:order val="2"/>
          <c:tx>
            <c:strRef>
              <c:f>'Pivot Base'!$K$19</c:f>
              <c:strCache>
                <c:ptCount val="1"/>
                <c:pt idx="0">
                  <c:v>8306</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Base'!$L$19:$R$19</c:f>
              <c:numCache>
                <c:formatCode>General</c:formatCode>
                <c:ptCount val="7"/>
                <c:pt idx="0">
                  <c:v>29</c:v>
                </c:pt>
                <c:pt idx="1">
                  <c:v>16</c:v>
                </c:pt>
                <c:pt idx="2">
                  <c:v>12</c:v>
                </c:pt>
                <c:pt idx="5">
                  <c:v>15</c:v>
                </c:pt>
                <c:pt idx="6">
                  <c:v>110</c:v>
                </c:pt>
              </c:numCache>
            </c:numRef>
          </c:val>
        </c:ser>
        <c:ser>
          <c:idx val="3"/>
          <c:order val="3"/>
          <c:tx>
            <c:strRef>
              <c:f>'Pivot Base'!$K$20</c:f>
              <c:strCache>
                <c:ptCount val="1"/>
                <c:pt idx="0">
                  <c:v>8307</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Base'!$L$20:$R$20</c:f>
              <c:numCache>
                <c:formatCode>General</c:formatCode>
                <c:ptCount val="7"/>
                <c:pt idx="0">
                  <c:v>27</c:v>
                </c:pt>
                <c:pt idx="1">
                  <c:v>16</c:v>
                </c:pt>
                <c:pt idx="2">
                  <c:v>18</c:v>
                </c:pt>
                <c:pt idx="5">
                  <c:v>16</c:v>
                </c:pt>
                <c:pt idx="6">
                  <c:v>122</c:v>
                </c:pt>
              </c:numCache>
            </c:numRef>
          </c:val>
        </c:ser>
        <c:ser>
          <c:idx val="4"/>
          <c:order val="4"/>
          <c:tx>
            <c:strRef>
              <c:f>'Pivot Base'!$K$21</c:f>
              <c:strCache>
                <c:ptCount val="1"/>
                <c:pt idx="0">
                  <c:v>8308</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Base'!$L$16:$R$16</c:f>
              <c:strCache>
                <c:ptCount val="7"/>
                <c:pt idx="0">
                  <c:v>Plan</c:v>
                </c:pt>
                <c:pt idx="1">
                  <c:v>Gov Program</c:v>
                </c:pt>
                <c:pt idx="2">
                  <c:v>Modernization</c:v>
                </c:pt>
                <c:pt idx="3">
                  <c:v>Payments</c:v>
                </c:pt>
                <c:pt idx="4">
                  <c:v>Kaiser</c:v>
                </c:pt>
                <c:pt idx="5">
                  <c:v>Retrofit</c:v>
                </c:pt>
                <c:pt idx="6">
                  <c:v>MODS</c:v>
                </c:pt>
              </c:strCache>
            </c:strRef>
          </c:cat>
          <c:val>
            <c:numRef>
              <c:f>'Pivot Base'!$L$21:$R$21</c:f>
              <c:numCache>
                <c:formatCode>General</c:formatCode>
                <c:ptCount val="7"/>
                <c:pt idx="0">
                  <c:v>27</c:v>
                </c:pt>
                <c:pt idx="1">
                  <c:v>21</c:v>
                </c:pt>
                <c:pt idx="2">
                  <c:v>15</c:v>
                </c:pt>
                <c:pt idx="3">
                  <c:v>4</c:v>
                </c:pt>
                <c:pt idx="4">
                  <c:v>6</c:v>
                </c:pt>
                <c:pt idx="5">
                  <c:v>30</c:v>
                </c:pt>
                <c:pt idx="6">
                  <c:v>87</c:v>
                </c:pt>
              </c:numCache>
            </c:numRef>
          </c:val>
        </c:ser>
        <c:dLbls>
          <c:dLblPos val="outEnd"/>
          <c:showLegendKey val="0"/>
          <c:showVal val="1"/>
          <c:showCatName val="0"/>
          <c:showSerName val="0"/>
          <c:showPercent val="0"/>
          <c:showBubbleSize val="0"/>
        </c:dLbls>
        <c:gapWidth val="150"/>
        <c:axId val="672038912"/>
        <c:axId val="672040448"/>
      </c:barChart>
      <c:catAx>
        <c:axId val="672038912"/>
        <c:scaling>
          <c:orientation val="minMax"/>
        </c:scaling>
        <c:delete val="0"/>
        <c:axPos val="b"/>
        <c:majorTickMark val="out"/>
        <c:minorTickMark val="none"/>
        <c:tickLblPos val="nextTo"/>
        <c:crossAx val="672040448"/>
        <c:crosses val="autoZero"/>
        <c:auto val="1"/>
        <c:lblAlgn val="ctr"/>
        <c:lblOffset val="100"/>
        <c:noMultiLvlLbl val="0"/>
      </c:catAx>
      <c:valAx>
        <c:axId val="672040448"/>
        <c:scaling>
          <c:orientation val="minMax"/>
        </c:scaling>
        <c:delete val="0"/>
        <c:axPos val="l"/>
        <c:numFmt formatCode="General" sourceLinked="1"/>
        <c:majorTickMark val="out"/>
        <c:minorTickMark val="none"/>
        <c:tickLblPos val="nextTo"/>
        <c:crossAx val="672038912"/>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dirty="0"/>
              <a:t>Total Development Efforts by Team in 2017 (in </a:t>
            </a:r>
            <a:r>
              <a:rPr lang="en-US" sz="1000" dirty="0" smtClean="0"/>
              <a:t>’000 Hours)</a:t>
            </a:r>
            <a:endParaRPr lang="en-US" sz="1000" dirty="0"/>
          </a:p>
        </c:rich>
      </c:tx>
      <c:layout/>
      <c:overlay val="0"/>
    </c:title>
    <c:autoTitleDeleted val="0"/>
    <c:plotArea>
      <c:layout/>
      <c:barChart>
        <c:barDir val="col"/>
        <c:grouping val="clustered"/>
        <c:varyColors val="0"/>
        <c:ser>
          <c:idx val="0"/>
          <c:order val="0"/>
          <c:tx>
            <c:strRef>
              <c:f>'Pivot Base'!$K$26</c:f>
              <c:strCache>
                <c:ptCount val="1"/>
                <c:pt idx="0">
                  <c:v>8304</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Base'!$L$26:$R$26</c:f>
              <c:numCache>
                <c:formatCode>General</c:formatCode>
                <c:ptCount val="7"/>
                <c:pt idx="6" formatCode="0.0">
                  <c:v>3.0470000000000002</c:v>
                </c:pt>
              </c:numCache>
            </c:numRef>
          </c:val>
        </c:ser>
        <c:ser>
          <c:idx val="1"/>
          <c:order val="1"/>
          <c:tx>
            <c:strRef>
              <c:f>'Pivot Base'!$K$27</c:f>
              <c:strCache>
                <c:ptCount val="1"/>
                <c:pt idx="0">
                  <c:v>8305</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Base'!$L$27:$R$27</c:f>
              <c:numCache>
                <c:formatCode>General</c:formatCode>
                <c:ptCount val="7"/>
                <c:pt idx="6" formatCode="0.0">
                  <c:v>3.7229999999999999</c:v>
                </c:pt>
              </c:numCache>
            </c:numRef>
          </c:val>
        </c:ser>
        <c:ser>
          <c:idx val="2"/>
          <c:order val="2"/>
          <c:tx>
            <c:strRef>
              <c:f>'Pivot Base'!$K$28</c:f>
              <c:strCache>
                <c:ptCount val="1"/>
                <c:pt idx="0">
                  <c:v>8306</c:v>
                </c:pt>
              </c:strCache>
            </c:strRef>
          </c:tx>
          <c:invertIfNegative val="0"/>
          <c:dLbls>
            <c:dLbl>
              <c:idx val="6"/>
              <c:layout>
                <c:manualLayout>
                  <c:x val="-1.0835178219591483E-16"/>
                  <c:y val="-3.4482758620689655E-2"/>
                </c:manualLayout>
              </c:layout>
              <c:dLblPos val="outEnd"/>
              <c:showLegendKey val="0"/>
              <c:showVal val="1"/>
              <c:showCatName val="0"/>
              <c:showSerName val="0"/>
              <c:showPercent val="0"/>
              <c:showBubbleSize val="0"/>
            </c:dLbl>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Base'!$L$28:$R$28</c:f>
              <c:numCache>
                <c:formatCode>0.0</c:formatCode>
                <c:ptCount val="7"/>
                <c:pt idx="0">
                  <c:v>2.9060000000000001</c:v>
                </c:pt>
                <c:pt idx="1">
                  <c:v>2.1819999999999999</c:v>
                </c:pt>
                <c:pt idx="2">
                  <c:v>2.2890000000000001</c:v>
                </c:pt>
                <c:pt idx="5">
                  <c:v>0.95</c:v>
                </c:pt>
                <c:pt idx="6">
                  <c:v>4.0279999999999996</c:v>
                </c:pt>
              </c:numCache>
            </c:numRef>
          </c:val>
        </c:ser>
        <c:ser>
          <c:idx val="3"/>
          <c:order val="3"/>
          <c:tx>
            <c:strRef>
              <c:f>'Pivot Base'!$K$29</c:f>
              <c:strCache>
                <c:ptCount val="1"/>
                <c:pt idx="0">
                  <c:v>8307</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Base'!$L$29:$R$29</c:f>
              <c:numCache>
                <c:formatCode>0.0</c:formatCode>
                <c:ptCount val="7"/>
                <c:pt idx="0">
                  <c:v>9.6259999999999994</c:v>
                </c:pt>
                <c:pt idx="1">
                  <c:v>5.95</c:v>
                </c:pt>
                <c:pt idx="2">
                  <c:v>2.1680000000000001</c:v>
                </c:pt>
                <c:pt idx="5">
                  <c:v>1.2</c:v>
                </c:pt>
                <c:pt idx="6">
                  <c:v>3.867</c:v>
                </c:pt>
              </c:numCache>
            </c:numRef>
          </c:val>
        </c:ser>
        <c:ser>
          <c:idx val="4"/>
          <c:order val="4"/>
          <c:tx>
            <c:strRef>
              <c:f>'Pivot Base'!$K$30</c:f>
              <c:strCache>
                <c:ptCount val="1"/>
                <c:pt idx="0">
                  <c:v>8308</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Base'!$L$25:$R$25</c:f>
              <c:strCache>
                <c:ptCount val="7"/>
                <c:pt idx="0">
                  <c:v>Plan</c:v>
                </c:pt>
                <c:pt idx="1">
                  <c:v>Gov Program</c:v>
                </c:pt>
                <c:pt idx="2">
                  <c:v>Modernization</c:v>
                </c:pt>
                <c:pt idx="3">
                  <c:v>Payments</c:v>
                </c:pt>
                <c:pt idx="4">
                  <c:v>Kaiser</c:v>
                </c:pt>
                <c:pt idx="5">
                  <c:v>Retrofit</c:v>
                </c:pt>
                <c:pt idx="6">
                  <c:v>MODS</c:v>
                </c:pt>
              </c:strCache>
            </c:strRef>
          </c:cat>
          <c:val>
            <c:numRef>
              <c:f>'Pivot Base'!$L$30:$R$30</c:f>
              <c:numCache>
                <c:formatCode>0.0</c:formatCode>
                <c:ptCount val="7"/>
                <c:pt idx="0">
                  <c:v>8.9890000000000008</c:v>
                </c:pt>
                <c:pt idx="1">
                  <c:v>5.95</c:v>
                </c:pt>
                <c:pt idx="2">
                  <c:v>1.998</c:v>
                </c:pt>
                <c:pt idx="3">
                  <c:v>1.5129999999999999</c:v>
                </c:pt>
                <c:pt idx="4">
                  <c:v>1.6</c:v>
                </c:pt>
                <c:pt idx="5">
                  <c:v>1.2</c:v>
                </c:pt>
                <c:pt idx="6">
                  <c:v>2.7629999999999999</c:v>
                </c:pt>
              </c:numCache>
            </c:numRef>
          </c:val>
        </c:ser>
        <c:dLbls>
          <c:dLblPos val="outEnd"/>
          <c:showLegendKey val="0"/>
          <c:showVal val="1"/>
          <c:showCatName val="0"/>
          <c:showSerName val="0"/>
          <c:showPercent val="0"/>
          <c:showBubbleSize val="0"/>
        </c:dLbls>
        <c:gapWidth val="150"/>
        <c:axId val="684841216"/>
        <c:axId val="684851200"/>
      </c:barChart>
      <c:catAx>
        <c:axId val="684841216"/>
        <c:scaling>
          <c:orientation val="minMax"/>
        </c:scaling>
        <c:delete val="0"/>
        <c:axPos val="b"/>
        <c:majorTickMark val="none"/>
        <c:minorTickMark val="none"/>
        <c:tickLblPos val="nextTo"/>
        <c:crossAx val="684851200"/>
        <c:crosses val="autoZero"/>
        <c:auto val="1"/>
        <c:lblAlgn val="ctr"/>
        <c:lblOffset val="100"/>
        <c:noMultiLvlLbl val="0"/>
      </c:catAx>
      <c:valAx>
        <c:axId val="684851200"/>
        <c:scaling>
          <c:orientation val="minMax"/>
        </c:scaling>
        <c:delete val="0"/>
        <c:axPos val="l"/>
        <c:numFmt formatCode="General" sourceLinked="1"/>
        <c:majorTickMark val="none"/>
        <c:minorTickMark val="none"/>
        <c:tickLblPos val="nextTo"/>
        <c:crossAx val="684841216"/>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dirty="0"/>
              <a:t>Dev Defect Density by Team in 2017 </a:t>
            </a:r>
          </a:p>
        </c:rich>
      </c:tx>
      <c:layout/>
      <c:overlay val="0"/>
    </c:title>
    <c:autoTitleDeleted val="0"/>
    <c:plotArea>
      <c:layout/>
      <c:barChart>
        <c:barDir val="col"/>
        <c:grouping val="clustered"/>
        <c:varyColors val="0"/>
        <c:ser>
          <c:idx val="0"/>
          <c:order val="0"/>
          <c:tx>
            <c:strRef>
              <c:f>'Pivot Base'!$K$45</c:f>
              <c:strCache>
                <c:ptCount val="1"/>
                <c:pt idx="0">
                  <c:v>8304</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Base'!$L$45:$R$45</c:f>
              <c:numCache>
                <c:formatCode>General</c:formatCode>
                <c:ptCount val="7"/>
                <c:pt idx="6" formatCode="0.00">
                  <c:v>1.736842105263158</c:v>
                </c:pt>
              </c:numCache>
            </c:numRef>
          </c:val>
        </c:ser>
        <c:ser>
          <c:idx val="1"/>
          <c:order val="1"/>
          <c:tx>
            <c:strRef>
              <c:f>'Pivot Base'!$K$46</c:f>
              <c:strCache>
                <c:ptCount val="1"/>
                <c:pt idx="0">
                  <c:v>8305</c:v>
                </c:pt>
              </c:strCache>
            </c:strRef>
          </c:tx>
          <c:invertIfNegative val="0"/>
          <c:dLbls>
            <c:txPr>
              <a:bodyPr/>
              <a:lstStyle/>
              <a:p>
                <a:pPr>
                  <a:defRPr sz="7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Base'!$L$46:$R$46</c:f>
              <c:numCache>
                <c:formatCode>General</c:formatCode>
                <c:ptCount val="7"/>
                <c:pt idx="6" formatCode="0.00">
                  <c:v>1.3043478260869565</c:v>
                </c:pt>
              </c:numCache>
            </c:numRef>
          </c:val>
        </c:ser>
        <c:ser>
          <c:idx val="2"/>
          <c:order val="2"/>
          <c:tx>
            <c:strRef>
              <c:f>'Pivot Base'!$K$47</c:f>
              <c:strCache>
                <c:ptCount val="1"/>
                <c:pt idx="0">
                  <c:v>8306</c:v>
                </c:pt>
              </c:strCache>
            </c:strRef>
          </c:tx>
          <c:invertIfNegative val="0"/>
          <c:dLbls>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Base'!$L$47:$R$47</c:f>
              <c:numCache>
                <c:formatCode>0.00</c:formatCode>
                <c:ptCount val="7"/>
                <c:pt idx="0">
                  <c:v>1.2777777777777777</c:v>
                </c:pt>
                <c:pt idx="1">
                  <c:v>1.6153846153846154</c:v>
                </c:pt>
                <c:pt idx="2">
                  <c:v>7.1428571428571425E-2</c:v>
                </c:pt>
                <c:pt idx="5">
                  <c:v>0.8</c:v>
                </c:pt>
                <c:pt idx="6">
                  <c:v>1.44</c:v>
                </c:pt>
              </c:numCache>
            </c:numRef>
          </c:val>
        </c:ser>
        <c:ser>
          <c:idx val="3"/>
          <c:order val="3"/>
          <c:tx>
            <c:strRef>
              <c:f>'Pivot Base'!$K$48</c:f>
              <c:strCache>
                <c:ptCount val="1"/>
                <c:pt idx="0">
                  <c:v>8307</c:v>
                </c:pt>
              </c:strCache>
            </c:strRef>
          </c:tx>
          <c:invertIfNegative val="0"/>
          <c:dLbls>
            <c:dLbl>
              <c:idx val="6"/>
              <c:layout>
                <c:manualLayout>
                  <c:x val="2.9550827423167848E-3"/>
                  <c:y val="-2.1505376344086023E-2"/>
                </c:manualLayout>
              </c:layout>
              <c:dLblPos val="outEnd"/>
              <c:showLegendKey val="0"/>
              <c:showVal val="1"/>
              <c:showCatName val="0"/>
              <c:showSerName val="0"/>
              <c:showPercent val="0"/>
              <c:showBubbleSize val="0"/>
            </c:dLbl>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Base'!$L$48:$R$48</c:f>
              <c:numCache>
                <c:formatCode>0.00</c:formatCode>
                <c:ptCount val="7"/>
                <c:pt idx="0">
                  <c:v>1.7333333333333334</c:v>
                </c:pt>
                <c:pt idx="1">
                  <c:v>1</c:v>
                </c:pt>
                <c:pt idx="2">
                  <c:v>7.6923076923076927E-2</c:v>
                </c:pt>
                <c:pt idx="5">
                  <c:v>0.2857142857142857</c:v>
                </c:pt>
                <c:pt idx="6">
                  <c:v>1.4583333333333333</c:v>
                </c:pt>
              </c:numCache>
            </c:numRef>
          </c:val>
        </c:ser>
        <c:ser>
          <c:idx val="4"/>
          <c:order val="4"/>
          <c:tx>
            <c:strRef>
              <c:f>'Pivot Base'!$K$49</c:f>
              <c:strCache>
                <c:ptCount val="1"/>
                <c:pt idx="0">
                  <c:v>8308</c:v>
                </c:pt>
              </c:strCache>
            </c:strRef>
          </c:tx>
          <c:invertIfNegative val="0"/>
          <c:dLbls>
            <c:dLbl>
              <c:idx val="6"/>
              <c:layout>
                <c:manualLayout>
                  <c:x val="8.8652482269503553E-3"/>
                  <c:y val="1.0752688172043012E-2"/>
                </c:manualLayout>
              </c:layout>
              <c:dLblPos val="outEnd"/>
              <c:showLegendKey val="0"/>
              <c:showVal val="1"/>
              <c:showCatName val="0"/>
              <c:showSerName val="0"/>
              <c:showPercent val="0"/>
              <c:showBubbleSize val="0"/>
            </c:dLbl>
            <c:txPr>
              <a:bodyPr/>
              <a:lstStyle/>
              <a:p>
                <a:pPr>
                  <a:defRPr sz="600"/>
                </a:pPr>
                <a:endParaRPr lang="en-US"/>
              </a:p>
            </c:txPr>
            <c:dLblPos val="outEnd"/>
            <c:showLegendKey val="0"/>
            <c:showVal val="1"/>
            <c:showCatName val="0"/>
            <c:showSerName val="0"/>
            <c:showPercent val="0"/>
            <c:showBubbleSize val="0"/>
            <c:showLeaderLines val="0"/>
          </c:dLbls>
          <c:cat>
            <c:strRef>
              <c:f>'Pivot Base'!$L$44:$R$44</c:f>
              <c:strCache>
                <c:ptCount val="7"/>
                <c:pt idx="0">
                  <c:v>Plan</c:v>
                </c:pt>
                <c:pt idx="1">
                  <c:v>Gov Program</c:v>
                </c:pt>
                <c:pt idx="2">
                  <c:v>Modernization</c:v>
                </c:pt>
                <c:pt idx="3">
                  <c:v>Payments</c:v>
                </c:pt>
                <c:pt idx="4">
                  <c:v>Kaiser</c:v>
                </c:pt>
                <c:pt idx="5">
                  <c:v>Retrofit</c:v>
                </c:pt>
                <c:pt idx="6">
                  <c:v>MODS</c:v>
                </c:pt>
              </c:strCache>
            </c:strRef>
          </c:cat>
          <c:val>
            <c:numRef>
              <c:f>'Pivot Base'!$L$49:$R$49</c:f>
              <c:numCache>
                <c:formatCode>0.00</c:formatCode>
                <c:ptCount val="7"/>
                <c:pt idx="0">
                  <c:v>0.44642857142857145</c:v>
                </c:pt>
                <c:pt idx="1">
                  <c:v>0.70270270270270274</c:v>
                </c:pt>
                <c:pt idx="2">
                  <c:v>8.3333333333333329E-2</c:v>
                </c:pt>
                <c:pt idx="3">
                  <c:v>0.22222222222222221</c:v>
                </c:pt>
                <c:pt idx="6">
                  <c:v>1.4705882352941178</c:v>
                </c:pt>
              </c:numCache>
            </c:numRef>
          </c:val>
        </c:ser>
        <c:dLbls>
          <c:dLblPos val="outEnd"/>
          <c:showLegendKey val="0"/>
          <c:showVal val="1"/>
          <c:showCatName val="0"/>
          <c:showSerName val="0"/>
          <c:showPercent val="0"/>
          <c:showBubbleSize val="0"/>
        </c:dLbls>
        <c:gapWidth val="150"/>
        <c:axId val="699261696"/>
        <c:axId val="699263232"/>
      </c:barChart>
      <c:catAx>
        <c:axId val="699261696"/>
        <c:scaling>
          <c:orientation val="minMax"/>
        </c:scaling>
        <c:delete val="0"/>
        <c:axPos val="b"/>
        <c:majorTickMark val="none"/>
        <c:minorTickMark val="none"/>
        <c:tickLblPos val="nextTo"/>
        <c:crossAx val="699263232"/>
        <c:crosses val="autoZero"/>
        <c:auto val="1"/>
        <c:lblAlgn val="ctr"/>
        <c:lblOffset val="100"/>
        <c:noMultiLvlLbl val="0"/>
      </c:catAx>
      <c:valAx>
        <c:axId val="699263232"/>
        <c:scaling>
          <c:orientation val="minMax"/>
        </c:scaling>
        <c:delete val="0"/>
        <c:axPos val="l"/>
        <c:numFmt formatCode="General" sourceLinked="1"/>
        <c:majorTickMark val="none"/>
        <c:minorTickMark val="none"/>
        <c:tickLblPos val="nextTo"/>
        <c:crossAx val="699261696"/>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000"/>
            </a:pPr>
            <a:r>
              <a:rPr lang="en-US" sz="1000" dirty="0"/>
              <a:t>Prod Defect Density by Team in 2017</a:t>
            </a:r>
          </a:p>
        </c:rich>
      </c:tx>
      <c:layout/>
      <c:overlay val="0"/>
    </c:title>
    <c:autoTitleDeleted val="0"/>
    <c:plotArea>
      <c:layout/>
      <c:barChart>
        <c:barDir val="col"/>
        <c:grouping val="clustered"/>
        <c:varyColors val="0"/>
        <c:ser>
          <c:idx val="0"/>
          <c:order val="0"/>
          <c:tx>
            <c:strRef>
              <c:f>'Pivot Base'!$K$36</c:f>
              <c:strCache>
                <c:ptCount val="1"/>
                <c:pt idx="0">
                  <c:v>8304</c:v>
                </c:pt>
              </c:strCache>
            </c:strRef>
          </c:tx>
          <c:invertIfNegative val="0"/>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Base'!$L$36:$R$36</c:f>
              <c:numCache>
                <c:formatCode>General</c:formatCode>
                <c:ptCount val="7"/>
              </c:numCache>
            </c:numRef>
          </c:val>
        </c:ser>
        <c:ser>
          <c:idx val="1"/>
          <c:order val="1"/>
          <c:tx>
            <c:strRef>
              <c:f>'Pivot Base'!$K$37</c:f>
              <c:strCache>
                <c:ptCount val="1"/>
                <c:pt idx="0">
                  <c:v>8305</c:v>
                </c:pt>
              </c:strCache>
            </c:strRef>
          </c:tx>
          <c:invertIfNegative val="0"/>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Base'!$L$37:$R$37</c:f>
              <c:numCache>
                <c:formatCode>General</c:formatCode>
                <c:ptCount val="7"/>
                <c:pt idx="6" formatCode="0.00">
                  <c:v>4.3478260869565216E-2</c:v>
                </c:pt>
              </c:numCache>
            </c:numRef>
          </c:val>
        </c:ser>
        <c:ser>
          <c:idx val="2"/>
          <c:order val="2"/>
          <c:tx>
            <c:strRef>
              <c:f>'Pivot Base'!$K$38</c:f>
              <c:strCache>
                <c:ptCount val="1"/>
                <c:pt idx="0">
                  <c:v>8306</c:v>
                </c:pt>
              </c:strCache>
            </c:strRef>
          </c:tx>
          <c:invertIfNegative val="0"/>
          <c:dLbls>
            <c:dLbl>
              <c:idx val="0"/>
              <c:layout>
                <c:manualLayout>
                  <c:x val="-8.8652482269503414E-3"/>
                  <c:y val="0"/>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Base'!$L$38:$R$38</c:f>
              <c:numCache>
                <c:formatCode>General</c:formatCode>
                <c:ptCount val="7"/>
                <c:pt idx="0" formatCode="0.00">
                  <c:v>0.11</c:v>
                </c:pt>
              </c:numCache>
            </c:numRef>
          </c:val>
        </c:ser>
        <c:ser>
          <c:idx val="3"/>
          <c:order val="3"/>
          <c:tx>
            <c:strRef>
              <c:f>'Pivot Base'!$K$39</c:f>
              <c:strCache>
                <c:ptCount val="1"/>
                <c:pt idx="0">
                  <c:v>8307</c:v>
                </c:pt>
              </c:strCache>
            </c:strRef>
          </c:tx>
          <c:invertIfNegative val="0"/>
          <c:dLbls>
            <c:dLbl>
              <c:idx val="0"/>
              <c:layout>
                <c:manualLayout>
                  <c:x val="2.3640661938534278E-2"/>
                  <c:y val="0"/>
                </c:manualLayout>
              </c:layout>
              <c:dLblPos val="outEnd"/>
              <c:showLegendKey val="0"/>
              <c:showVal val="1"/>
              <c:showCatName val="0"/>
              <c:showSerName val="0"/>
              <c:showPercent val="0"/>
              <c:showBubbleSize val="0"/>
            </c:dLbl>
            <c:dLbl>
              <c:idx val="1"/>
              <c:layout>
                <c:manualLayout>
                  <c:x val="-1.7730496453900711E-2"/>
                  <c:y val="0"/>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Base'!$L$39:$R$39</c:f>
              <c:numCache>
                <c:formatCode>0.00</c:formatCode>
                <c:ptCount val="7"/>
                <c:pt idx="0">
                  <c:v>0.11</c:v>
                </c:pt>
                <c:pt idx="1">
                  <c:v>0.04</c:v>
                </c:pt>
                <c:pt idx="2">
                  <c:v>6.25E-2</c:v>
                </c:pt>
                <c:pt idx="6">
                  <c:v>2.5000000000000001E-2</c:v>
                </c:pt>
              </c:numCache>
            </c:numRef>
          </c:val>
        </c:ser>
        <c:ser>
          <c:idx val="4"/>
          <c:order val="4"/>
          <c:tx>
            <c:strRef>
              <c:f>'Pivot Base'!$K$40</c:f>
              <c:strCache>
                <c:ptCount val="1"/>
                <c:pt idx="0">
                  <c:v>8308</c:v>
                </c:pt>
              </c:strCache>
            </c:strRef>
          </c:tx>
          <c:invertIfNegative val="0"/>
          <c:dLbls>
            <c:dLbl>
              <c:idx val="1"/>
              <c:layout>
                <c:manualLayout>
                  <c:x val="1.4775413711583925E-2"/>
                  <c:y val="0"/>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'Pivot Base'!$L$35:$R$35</c:f>
              <c:strCache>
                <c:ptCount val="7"/>
                <c:pt idx="0">
                  <c:v>Plan</c:v>
                </c:pt>
                <c:pt idx="1">
                  <c:v>Gov Program</c:v>
                </c:pt>
                <c:pt idx="2">
                  <c:v>Modernization</c:v>
                </c:pt>
                <c:pt idx="3">
                  <c:v>Payments</c:v>
                </c:pt>
                <c:pt idx="4">
                  <c:v>Kaiser</c:v>
                </c:pt>
                <c:pt idx="5">
                  <c:v>Retrofit</c:v>
                </c:pt>
                <c:pt idx="6">
                  <c:v>MODS</c:v>
                </c:pt>
              </c:strCache>
            </c:strRef>
          </c:cat>
          <c:val>
            <c:numRef>
              <c:f>'Pivot Base'!$L$40:$R$40</c:f>
              <c:numCache>
                <c:formatCode>0.00</c:formatCode>
                <c:ptCount val="7"/>
                <c:pt idx="0">
                  <c:v>0.04</c:v>
                </c:pt>
                <c:pt idx="1">
                  <c:v>0.04</c:v>
                </c:pt>
                <c:pt idx="6">
                  <c:v>5.8823529411764705E-2</c:v>
                </c:pt>
              </c:numCache>
            </c:numRef>
          </c:val>
        </c:ser>
        <c:dLbls>
          <c:dLblPos val="outEnd"/>
          <c:showLegendKey val="0"/>
          <c:showVal val="1"/>
          <c:showCatName val="0"/>
          <c:showSerName val="0"/>
          <c:showPercent val="0"/>
          <c:showBubbleSize val="0"/>
        </c:dLbls>
        <c:gapWidth val="150"/>
        <c:axId val="710942080"/>
        <c:axId val="711001216"/>
      </c:barChart>
      <c:catAx>
        <c:axId val="710942080"/>
        <c:scaling>
          <c:orientation val="minMax"/>
        </c:scaling>
        <c:delete val="0"/>
        <c:axPos val="b"/>
        <c:majorTickMark val="none"/>
        <c:minorTickMark val="none"/>
        <c:tickLblPos val="nextTo"/>
        <c:crossAx val="711001216"/>
        <c:crosses val="autoZero"/>
        <c:auto val="1"/>
        <c:lblAlgn val="ctr"/>
        <c:lblOffset val="100"/>
        <c:noMultiLvlLbl val="0"/>
      </c:catAx>
      <c:valAx>
        <c:axId val="711001216"/>
        <c:scaling>
          <c:orientation val="minMax"/>
        </c:scaling>
        <c:delete val="0"/>
        <c:axPos val="l"/>
        <c:numFmt formatCode="General" sourceLinked="1"/>
        <c:majorTickMark val="none"/>
        <c:minorTickMark val="none"/>
        <c:tickLblPos val="nextTo"/>
        <c:crossAx val="710942080"/>
        <c:crosses val="autoZero"/>
        <c:crossBetween val="between"/>
      </c:valAx>
    </c:plotArea>
    <c:plotVisOnly val="1"/>
    <c:dispBlanksAs val="gap"/>
    <c:showDLblsOverMax val="0"/>
  </c:chart>
  <c:spPr>
    <a:ln>
      <a:solidFill>
        <a:srgbClr val="D45D00"/>
      </a:solidFill>
    </a:ln>
  </c:spPr>
  <c:txPr>
    <a:bodyPr/>
    <a:lstStyle/>
    <a:p>
      <a:pPr>
        <a:defRPr sz="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1"/>
          <c:order val="0"/>
          <c:tx>
            <c:strRef>
              <c:f>'Pivot Monthly Release'!$B$13</c:f>
              <c:strCache>
                <c:ptCount val="1"/>
                <c:pt idx="0">
                  <c:v>Number of SRs</c:v>
                </c:pt>
              </c:strCache>
            </c:strRef>
          </c:tx>
          <c:invertIfNegative val="0"/>
          <c:dLbls>
            <c:showLegendKey val="0"/>
            <c:showVal val="1"/>
            <c:showCatName val="0"/>
            <c:showSerName val="0"/>
            <c:showPercent val="0"/>
            <c:showBubbleSize val="0"/>
            <c:showLeaderLines val="0"/>
          </c:dLbls>
          <c:cat>
            <c:strRef>
              <c:f>'Pivot Monthly Release'!$A$14:$A$18</c:f>
              <c:strCache>
                <c:ptCount val="5"/>
                <c:pt idx="0">
                  <c:v>Govt Pgm Custom</c:v>
                </c:pt>
                <c:pt idx="1">
                  <c:v>Workorder (Base)</c:v>
                </c:pt>
                <c:pt idx="2">
                  <c:v>Custom Data Deli</c:v>
                </c:pt>
                <c:pt idx="3">
                  <c:v>State Medicaid</c:v>
                </c:pt>
                <c:pt idx="4">
                  <c:v>External Interfaces</c:v>
                </c:pt>
              </c:strCache>
            </c:strRef>
          </c:cat>
          <c:val>
            <c:numRef>
              <c:f>'Pivot Monthly Release'!$B$14:$B$18</c:f>
              <c:numCache>
                <c:formatCode>General</c:formatCode>
                <c:ptCount val="5"/>
                <c:pt idx="0">
                  <c:v>35</c:v>
                </c:pt>
                <c:pt idx="1">
                  <c:v>122</c:v>
                </c:pt>
                <c:pt idx="2">
                  <c:v>182</c:v>
                </c:pt>
                <c:pt idx="3">
                  <c:v>11</c:v>
                </c:pt>
                <c:pt idx="4">
                  <c:v>31</c:v>
                </c:pt>
              </c:numCache>
            </c:numRef>
          </c:val>
        </c:ser>
        <c:dLbls>
          <c:showLegendKey val="0"/>
          <c:showVal val="0"/>
          <c:showCatName val="0"/>
          <c:showSerName val="0"/>
          <c:showPercent val="0"/>
          <c:showBubbleSize val="0"/>
        </c:dLbls>
        <c:gapWidth val="75"/>
        <c:overlap val="-25"/>
        <c:axId val="712657152"/>
        <c:axId val="712658944"/>
      </c:barChart>
      <c:lineChart>
        <c:grouping val="standard"/>
        <c:varyColors val="0"/>
        <c:ser>
          <c:idx val="2"/>
          <c:order val="1"/>
          <c:tx>
            <c:strRef>
              <c:f>'Pivot Monthly Release'!$C$13</c:f>
              <c:strCache>
                <c:ptCount val="1"/>
                <c:pt idx="0">
                  <c:v>Total Dev Efforts (Hours)</c:v>
                </c:pt>
              </c:strCache>
            </c:strRef>
          </c:tx>
          <c:dLbls>
            <c:showLegendKey val="0"/>
            <c:showVal val="1"/>
            <c:showCatName val="0"/>
            <c:showSerName val="0"/>
            <c:showPercent val="0"/>
            <c:showBubbleSize val="0"/>
            <c:showLeaderLines val="0"/>
          </c:dLbls>
          <c:cat>
            <c:strRef>
              <c:f>'Pivot Monthly Release'!$A$14:$A$18</c:f>
              <c:strCache>
                <c:ptCount val="5"/>
                <c:pt idx="0">
                  <c:v>Govt Pgm Custom</c:v>
                </c:pt>
                <c:pt idx="1">
                  <c:v>Workorder (Base)</c:v>
                </c:pt>
                <c:pt idx="2">
                  <c:v>Custom Data Deli</c:v>
                </c:pt>
                <c:pt idx="3">
                  <c:v>State Medicaid</c:v>
                </c:pt>
                <c:pt idx="4">
                  <c:v>External Interfaces</c:v>
                </c:pt>
              </c:strCache>
            </c:strRef>
          </c:cat>
          <c:val>
            <c:numRef>
              <c:f>'Pivot Monthly Release'!$C$14:$C$18</c:f>
              <c:numCache>
                <c:formatCode>General</c:formatCode>
                <c:ptCount val="5"/>
                <c:pt idx="0">
                  <c:v>7200</c:v>
                </c:pt>
                <c:pt idx="1">
                  <c:v>9800</c:v>
                </c:pt>
                <c:pt idx="2">
                  <c:v>22000</c:v>
                </c:pt>
                <c:pt idx="3">
                  <c:v>550</c:v>
                </c:pt>
                <c:pt idx="4">
                  <c:v>4900</c:v>
                </c:pt>
              </c:numCache>
            </c:numRef>
          </c:val>
          <c:smooth val="0"/>
        </c:ser>
        <c:dLbls>
          <c:showLegendKey val="0"/>
          <c:showVal val="0"/>
          <c:showCatName val="0"/>
          <c:showSerName val="0"/>
          <c:showPercent val="0"/>
          <c:showBubbleSize val="0"/>
        </c:dLbls>
        <c:marker val="1"/>
        <c:smooth val="0"/>
        <c:axId val="712679424"/>
        <c:axId val="712660864"/>
      </c:lineChart>
      <c:catAx>
        <c:axId val="712657152"/>
        <c:scaling>
          <c:orientation val="minMax"/>
        </c:scaling>
        <c:delete val="0"/>
        <c:axPos val="b"/>
        <c:majorTickMark val="none"/>
        <c:minorTickMark val="none"/>
        <c:tickLblPos val="nextTo"/>
        <c:crossAx val="712658944"/>
        <c:crosses val="autoZero"/>
        <c:auto val="1"/>
        <c:lblAlgn val="ctr"/>
        <c:lblOffset val="100"/>
        <c:noMultiLvlLbl val="0"/>
      </c:catAx>
      <c:valAx>
        <c:axId val="712658944"/>
        <c:scaling>
          <c:orientation val="minMax"/>
        </c:scaling>
        <c:delete val="0"/>
        <c:axPos val="l"/>
        <c:majorGridlines/>
        <c:title>
          <c:tx>
            <c:rich>
              <a:bodyPr rot="-5400000" vert="horz"/>
              <a:lstStyle/>
              <a:p>
                <a:pPr>
                  <a:defRPr/>
                </a:pPr>
                <a:r>
                  <a:rPr lang="en-US" baseline="0" dirty="0"/>
                  <a:t>Number of SRs</a:t>
                </a:r>
                <a:endParaRPr lang="en-US" dirty="0"/>
              </a:p>
            </c:rich>
          </c:tx>
          <c:layout/>
          <c:overlay val="0"/>
        </c:title>
        <c:numFmt formatCode="General" sourceLinked="1"/>
        <c:majorTickMark val="none"/>
        <c:minorTickMark val="none"/>
        <c:tickLblPos val="nextTo"/>
        <c:spPr>
          <a:ln w="9525">
            <a:noFill/>
          </a:ln>
        </c:spPr>
        <c:crossAx val="712657152"/>
        <c:crosses val="autoZero"/>
        <c:crossBetween val="between"/>
        <c:majorUnit val="100"/>
      </c:valAx>
      <c:valAx>
        <c:axId val="712660864"/>
        <c:scaling>
          <c:orientation val="minMax"/>
        </c:scaling>
        <c:delete val="0"/>
        <c:axPos val="r"/>
        <c:title>
          <c:tx>
            <c:rich>
              <a:bodyPr rot="-5400000" vert="horz"/>
              <a:lstStyle/>
              <a:p>
                <a:pPr>
                  <a:defRPr/>
                </a:pPr>
                <a:r>
                  <a:rPr lang="en-US" dirty="0"/>
                  <a:t>Hours</a:t>
                </a:r>
              </a:p>
            </c:rich>
          </c:tx>
          <c:layout/>
          <c:overlay val="0"/>
        </c:title>
        <c:numFmt formatCode="General" sourceLinked="1"/>
        <c:majorTickMark val="out"/>
        <c:minorTickMark val="none"/>
        <c:tickLblPos val="nextTo"/>
        <c:crossAx val="712679424"/>
        <c:crosses val="max"/>
        <c:crossBetween val="between"/>
      </c:valAx>
      <c:catAx>
        <c:axId val="712679424"/>
        <c:scaling>
          <c:orientation val="minMax"/>
        </c:scaling>
        <c:delete val="1"/>
        <c:axPos val="b"/>
        <c:majorTickMark val="out"/>
        <c:minorTickMark val="none"/>
        <c:tickLblPos val="nextTo"/>
        <c:crossAx val="712660864"/>
        <c:crosses val="autoZero"/>
        <c:auto val="1"/>
        <c:lblAlgn val="ctr"/>
        <c:lblOffset val="100"/>
        <c:noMultiLvlLbl val="0"/>
      </c:catAx>
    </c:plotArea>
    <c:legend>
      <c:legendPos val="b"/>
      <c:layout>
        <c:manualLayout>
          <c:xMode val="edge"/>
          <c:yMode val="edge"/>
          <c:x val="0.56075468012227259"/>
          <c:y val="5.5389840975760385E-2"/>
          <c:w val="0.3498015401725757"/>
          <c:h val="6.0845684730585145E-2"/>
        </c:manualLayout>
      </c:layout>
      <c:overlay val="0"/>
    </c:legend>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E649F-E9DC-460D-BFED-F981F2FF2FA8}"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34F92513-7DE9-483D-B0AF-AE843EE9620A}">
      <dgm:prSet custT="1"/>
      <dgm:spPr/>
      <dgm:t>
        <a:bodyPr/>
        <a:lstStyle/>
        <a:p>
          <a:pPr rtl="0"/>
          <a:r>
            <a:rPr lang="en-US" sz="1200" b="1" dirty="0" smtClean="0">
              <a:latin typeface="Calibri" panose="020F0502020204030204" pitchFamily="34" charset="0"/>
              <a:cs typeface="Calibri" panose="020F0502020204030204" pitchFamily="34" charset="0"/>
            </a:rPr>
            <a:t>Current Headcount  and Demand Fulfilment</a:t>
          </a:r>
          <a:endParaRPr lang="en-US" sz="1200" b="1" dirty="0">
            <a:latin typeface="Calibri" panose="020F0502020204030204" pitchFamily="34" charset="0"/>
            <a:cs typeface="Calibri" panose="020F0502020204030204" pitchFamily="34" charset="0"/>
          </a:endParaRPr>
        </a:p>
      </dgm:t>
    </dgm:pt>
    <dgm:pt modelId="{B807E8FB-61A6-43C8-B309-71C4ED438ACB}" type="parTrans" cxnId="{E38E797D-834E-4D39-94EF-144A042F111C}">
      <dgm:prSet/>
      <dgm:spPr/>
      <dgm:t>
        <a:bodyPr/>
        <a:lstStyle/>
        <a:p>
          <a:endParaRPr lang="en-US"/>
        </a:p>
      </dgm:t>
    </dgm:pt>
    <dgm:pt modelId="{846CA34B-4EDA-434B-B97D-B61C67E7A81D}" type="sibTrans" cxnId="{E38E797D-834E-4D39-94EF-144A042F111C}">
      <dgm:prSet/>
      <dgm:spPr/>
      <dgm:t>
        <a:bodyPr/>
        <a:lstStyle/>
        <a:p>
          <a:endParaRPr lang="en-US"/>
        </a:p>
      </dgm:t>
    </dgm:pt>
    <dgm:pt modelId="{E99CE08A-E577-4062-908B-564F75BB59CF}" type="pres">
      <dgm:prSet presAssocID="{D2EE649F-E9DC-460D-BFED-F981F2FF2FA8}" presName="linear" presStyleCnt="0">
        <dgm:presLayoutVars>
          <dgm:animLvl val="lvl"/>
          <dgm:resizeHandles val="exact"/>
        </dgm:presLayoutVars>
      </dgm:prSet>
      <dgm:spPr/>
      <dgm:t>
        <a:bodyPr/>
        <a:lstStyle/>
        <a:p>
          <a:endParaRPr lang="en-US"/>
        </a:p>
      </dgm:t>
    </dgm:pt>
    <dgm:pt modelId="{C9956524-952A-4A9E-95F7-3EDCE1E1EA4D}" type="pres">
      <dgm:prSet presAssocID="{34F92513-7DE9-483D-B0AF-AE843EE9620A}" presName="parentText" presStyleLbl="node1" presStyleIdx="0" presStyleCnt="1" custLinFactNeighborY="12631">
        <dgm:presLayoutVars>
          <dgm:chMax val="0"/>
          <dgm:bulletEnabled val="1"/>
        </dgm:presLayoutVars>
      </dgm:prSet>
      <dgm:spPr/>
      <dgm:t>
        <a:bodyPr/>
        <a:lstStyle/>
        <a:p>
          <a:endParaRPr lang="en-US"/>
        </a:p>
      </dgm:t>
    </dgm:pt>
  </dgm:ptLst>
  <dgm:cxnLst>
    <dgm:cxn modelId="{E38E797D-834E-4D39-94EF-144A042F111C}" srcId="{D2EE649F-E9DC-460D-BFED-F981F2FF2FA8}" destId="{34F92513-7DE9-483D-B0AF-AE843EE9620A}" srcOrd="0" destOrd="0" parTransId="{B807E8FB-61A6-43C8-B309-71C4ED438ACB}" sibTransId="{846CA34B-4EDA-434B-B97D-B61C67E7A81D}"/>
    <dgm:cxn modelId="{0E28C4FA-D532-436D-86B9-913DF09E2A51}" type="presOf" srcId="{D2EE649F-E9DC-460D-BFED-F981F2FF2FA8}" destId="{E99CE08A-E577-4062-908B-564F75BB59CF}" srcOrd="0" destOrd="0" presId="urn:microsoft.com/office/officeart/2005/8/layout/vList2"/>
    <dgm:cxn modelId="{D72B329C-27BE-4173-8909-2D52A950428A}" type="presOf" srcId="{34F92513-7DE9-483D-B0AF-AE843EE9620A}" destId="{C9956524-952A-4A9E-95F7-3EDCE1E1EA4D}" srcOrd="0" destOrd="0" presId="urn:microsoft.com/office/officeart/2005/8/layout/vList2"/>
    <dgm:cxn modelId="{157A8B6B-AF96-4EC9-BA85-ABDA6E285769}" type="presParOf" srcId="{E99CE08A-E577-4062-908B-564F75BB59CF}" destId="{C9956524-952A-4A9E-95F7-3EDCE1E1EA4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56524-952A-4A9E-95F7-3EDCE1E1EA4D}">
      <dsp:nvSpPr>
        <dsp:cNvPr id="0" name=""/>
        <dsp:cNvSpPr/>
      </dsp:nvSpPr>
      <dsp:spPr>
        <a:xfrm>
          <a:off x="0" y="13651"/>
          <a:ext cx="8226424" cy="3556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b="1" kern="1200" dirty="0" smtClean="0">
              <a:latin typeface="Calibri" panose="020F0502020204030204" pitchFamily="34" charset="0"/>
              <a:cs typeface="Calibri" panose="020F0502020204030204" pitchFamily="34" charset="0"/>
            </a:rPr>
            <a:t>Current Headcount  and Demand Fulfilment</a:t>
          </a:r>
          <a:endParaRPr lang="en-US" sz="1200" b="1" kern="1200" dirty="0">
            <a:latin typeface="Calibri" panose="020F0502020204030204" pitchFamily="34" charset="0"/>
            <a:cs typeface="Calibri" panose="020F0502020204030204" pitchFamily="34" charset="0"/>
          </a:endParaRPr>
        </a:p>
      </dsp:txBody>
      <dsp:txXfrm>
        <a:off x="17363" y="31014"/>
        <a:ext cx="8191698" cy="3209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1B816B-FAD6-4FF4-8E03-D4ACBDC5B8A6}" type="datetimeFigureOut">
              <a:rPr lang="en-US" smtClean="0"/>
              <a:t>1/24/2018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22EE0F-45A1-453E-A9A8-53829C49C10E}" type="slidenum">
              <a:rPr lang="en-US" smtClean="0"/>
              <a:t>‹#›</a:t>
            </a:fld>
            <a:endParaRPr lang="en-US" dirty="0"/>
          </a:p>
        </p:txBody>
      </p:sp>
    </p:spTree>
    <p:extLst>
      <p:ext uri="{BB962C8B-B14F-4D97-AF65-F5344CB8AC3E}">
        <p14:creationId xmlns:p14="http://schemas.microsoft.com/office/powerpoint/2010/main" val="1981625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4</a:t>
            </a:fld>
            <a:endParaRPr lang="en-US" dirty="0"/>
          </a:p>
        </p:txBody>
      </p:sp>
    </p:spTree>
    <p:extLst>
      <p:ext uri="{BB962C8B-B14F-4D97-AF65-F5344CB8AC3E}">
        <p14:creationId xmlns:p14="http://schemas.microsoft.com/office/powerpoint/2010/main" val="1208005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30</a:t>
            </a:fld>
            <a:endParaRPr lang="en-US" dirty="0"/>
          </a:p>
        </p:txBody>
      </p:sp>
    </p:spTree>
    <p:extLst>
      <p:ext uri="{BB962C8B-B14F-4D97-AF65-F5344CB8AC3E}">
        <p14:creationId xmlns:p14="http://schemas.microsoft.com/office/powerpoint/2010/main" val="246828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MODS 1, Govt</a:t>
            </a:r>
            <a:r>
              <a:rPr lang="en-US" baseline="0" dirty="0" smtClean="0"/>
              <a:t> Programs 2, CBS 1, EDI 2, RxParallel 1, Deli 1, RxWeb SSMO 1, RxClaim SSMO 1</a:t>
            </a:r>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6</a:t>
            </a:fld>
            <a:endParaRPr lang="en-US" dirty="0"/>
          </a:p>
        </p:txBody>
      </p:sp>
    </p:spTree>
    <p:extLst>
      <p:ext uri="{BB962C8B-B14F-4D97-AF65-F5344CB8AC3E}">
        <p14:creationId xmlns:p14="http://schemas.microsoft.com/office/powerpoint/2010/main" val="2195949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9</a:t>
            </a:fld>
            <a:endParaRPr lang="en-US" dirty="0"/>
          </a:p>
        </p:txBody>
      </p:sp>
    </p:spTree>
    <p:extLst>
      <p:ext uri="{BB962C8B-B14F-4D97-AF65-F5344CB8AC3E}">
        <p14:creationId xmlns:p14="http://schemas.microsoft.com/office/powerpoint/2010/main" val="231757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12</a:t>
            </a:fld>
            <a:endParaRPr lang="en-US" dirty="0"/>
          </a:p>
        </p:txBody>
      </p:sp>
    </p:spTree>
    <p:extLst>
      <p:ext uri="{BB962C8B-B14F-4D97-AF65-F5344CB8AC3E}">
        <p14:creationId xmlns:p14="http://schemas.microsoft.com/office/powerpoint/2010/main" val="420501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922EE0F-45A1-453E-A9A8-53829C49C10E}" type="slidenum">
              <a:rPr lang="en-US" smtClean="0"/>
              <a:t>13</a:t>
            </a:fld>
            <a:endParaRPr lang="en-US" dirty="0"/>
          </a:p>
        </p:txBody>
      </p:sp>
    </p:spTree>
    <p:extLst>
      <p:ext uri="{BB962C8B-B14F-4D97-AF65-F5344CB8AC3E}">
        <p14:creationId xmlns:p14="http://schemas.microsoft.com/office/powerpoint/2010/main" val="3603595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14</a:t>
            </a:fld>
            <a:endParaRPr lang="en-US" dirty="0"/>
          </a:p>
        </p:txBody>
      </p:sp>
    </p:spTree>
    <p:extLst>
      <p:ext uri="{BB962C8B-B14F-4D97-AF65-F5344CB8AC3E}">
        <p14:creationId xmlns:p14="http://schemas.microsoft.com/office/powerpoint/2010/main" val="420501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22EE0F-45A1-453E-A9A8-53829C49C10E}" type="slidenum">
              <a:rPr lang="en-US" smtClean="0"/>
              <a:t>15</a:t>
            </a:fld>
            <a:endParaRPr lang="en-US" dirty="0"/>
          </a:p>
        </p:txBody>
      </p:sp>
    </p:spTree>
    <p:extLst>
      <p:ext uri="{BB962C8B-B14F-4D97-AF65-F5344CB8AC3E}">
        <p14:creationId xmlns:p14="http://schemas.microsoft.com/office/powerpoint/2010/main" val="1632602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4F01560-87C0-4F5C-A8D4-49B8CF15AF9C}"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31030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7E1F7-81C0-4DCB-8A96-277664A92213}"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481981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8" y="6307143"/>
            <a:ext cx="27416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lgn="l" eaLnBrk="1" hangingPunct="1">
              <a:buClr>
                <a:schemeClr val="accent1"/>
              </a:buClr>
            </a:pPr>
            <a:endParaRPr lang="en-US" sz="1000" b="0" dirty="0">
              <a:solidFill>
                <a:schemeClr val="tx1"/>
              </a:solidFill>
            </a:endParaRPr>
          </a:p>
        </p:txBody>
      </p:sp>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2"/>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235858946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5816795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8187689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4" y="2682875"/>
            <a:ext cx="6124575" cy="647700"/>
          </a:xfrm>
        </p:spPr>
        <p:txBody>
          <a:bodyPr anchor="ctr"/>
          <a:lstStyle>
            <a:lvl1pPr>
              <a:defRPr sz="2400"/>
            </a:lvl1pPr>
          </a:lstStyle>
          <a:p>
            <a:r>
              <a:rPr lang="en-US" smtClean="0"/>
              <a:t>Click to edit Master title style</a:t>
            </a:r>
            <a:endParaRPr lang="en-US"/>
          </a:p>
        </p:txBody>
      </p:sp>
      <p:sp>
        <p:nvSpPr>
          <p:cNvPr id="55300" name="Rectangle 4"/>
          <p:cNvSpPr>
            <a:spLocks noGrp="1" noChangeArrowheads="1"/>
          </p:cNvSpPr>
          <p:nvPr>
            <p:ph type="subTitle" idx="1"/>
          </p:nvPr>
        </p:nvSpPr>
        <p:spPr>
          <a:xfrm>
            <a:off x="2362204" y="3581400"/>
            <a:ext cx="6124575" cy="838200"/>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2350268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CAB91F5A-6DD5-40DA-A6BA-2031AA227555}" type="slidenum">
              <a:rPr lang="en-US"/>
              <a:pPr>
                <a:defRPr/>
              </a:pPr>
              <a:t>‹#›</a:t>
            </a:fld>
            <a:endParaRPr lang="en-US" dirty="0"/>
          </a:p>
        </p:txBody>
      </p:sp>
    </p:spTree>
    <p:extLst>
      <p:ext uri="{BB962C8B-B14F-4D97-AF65-F5344CB8AC3E}">
        <p14:creationId xmlns:p14="http://schemas.microsoft.com/office/powerpoint/2010/main" val="2484681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F542D381-D0D3-499A-9BEB-E1D6250DC43F}" type="slidenum">
              <a:rPr lang="en-US"/>
              <a:pPr>
                <a:defRPr/>
              </a:pPr>
              <a:t>‹#›</a:t>
            </a:fld>
            <a:endParaRPr lang="en-US" dirty="0"/>
          </a:p>
        </p:txBody>
      </p:sp>
    </p:spTree>
    <p:extLst>
      <p:ext uri="{BB962C8B-B14F-4D97-AF65-F5344CB8AC3E}">
        <p14:creationId xmlns:p14="http://schemas.microsoft.com/office/powerpoint/2010/main" val="3433018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E5D85DE-5CD3-4387-8B55-E29F93F85DAF}" type="slidenum">
              <a:rPr lang="en-US"/>
              <a:pPr>
                <a:defRPr/>
              </a:pPr>
              <a:t>‹#›</a:t>
            </a:fld>
            <a:endParaRPr lang="en-US" dirty="0"/>
          </a:p>
        </p:txBody>
      </p:sp>
    </p:spTree>
    <p:extLst>
      <p:ext uri="{BB962C8B-B14F-4D97-AF65-F5344CB8AC3E}">
        <p14:creationId xmlns:p14="http://schemas.microsoft.com/office/powerpoint/2010/main" val="101367852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B964B4D-E6EC-40DB-B0C6-957600763957}" type="slidenum">
              <a:rPr lang="en-US"/>
              <a:pPr>
                <a:defRPr/>
              </a:pPr>
              <a:t>‹#›</a:t>
            </a:fld>
            <a:endParaRPr lang="en-US" dirty="0"/>
          </a:p>
        </p:txBody>
      </p:sp>
    </p:spTree>
    <p:extLst>
      <p:ext uri="{BB962C8B-B14F-4D97-AF65-F5344CB8AC3E}">
        <p14:creationId xmlns:p14="http://schemas.microsoft.com/office/powerpoint/2010/main" val="19307645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0FD7C13-39FB-4185-8C8E-94AFD223E998}" type="slidenum">
              <a:rPr lang="en-US"/>
              <a:pPr>
                <a:defRPr/>
              </a:pPr>
              <a:t>‹#›</a:t>
            </a:fld>
            <a:endParaRPr lang="en-US" dirty="0"/>
          </a:p>
        </p:txBody>
      </p:sp>
    </p:spTree>
    <p:extLst>
      <p:ext uri="{BB962C8B-B14F-4D97-AF65-F5344CB8AC3E}">
        <p14:creationId xmlns:p14="http://schemas.microsoft.com/office/powerpoint/2010/main" val="15956858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266AE49-9BD1-49D2-85E6-B706C10005F7}" type="slidenum">
              <a:rPr lang="en-US"/>
              <a:pPr>
                <a:defRPr/>
              </a:pPr>
              <a:t>‹#›</a:t>
            </a:fld>
            <a:endParaRPr lang="en-US" dirty="0"/>
          </a:p>
        </p:txBody>
      </p:sp>
    </p:spTree>
    <p:extLst>
      <p:ext uri="{BB962C8B-B14F-4D97-AF65-F5344CB8AC3E}">
        <p14:creationId xmlns:p14="http://schemas.microsoft.com/office/powerpoint/2010/main" val="10554247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E31C42AB-43F7-42E8-B2DC-ACBA267083BC}" type="slidenum">
              <a:rPr lang="en-US"/>
              <a:pPr>
                <a:defRPr/>
              </a:pPr>
              <a:t>‹#›</a:t>
            </a:fld>
            <a:endParaRPr lang="en-US" dirty="0"/>
          </a:p>
        </p:txBody>
      </p:sp>
    </p:spTree>
    <p:extLst>
      <p:ext uri="{BB962C8B-B14F-4D97-AF65-F5344CB8AC3E}">
        <p14:creationId xmlns:p14="http://schemas.microsoft.com/office/powerpoint/2010/main" val="226809942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4523879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C1BB6F4-B38A-437E-9B41-B5C2DBBCD1B8}" type="slidenum">
              <a:rPr lang="en-US"/>
              <a:pPr>
                <a:defRPr/>
              </a:pPr>
              <a:t>‹#›</a:t>
            </a:fld>
            <a:endParaRPr lang="en-US" dirty="0"/>
          </a:p>
        </p:txBody>
      </p:sp>
    </p:spTree>
    <p:extLst>
      <p:ext uri="{BB962C8B-B14F-4D97-AF65-F5344CB8AC3E}">
        <p14:creationId xmlns:p14="http://schemas.microsoft.com/office/powerpoint/2010/main" val="4982677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BC55DC1-2C39-45AE-A296-49F8CB96E8CD}" type="slidenum">
              <a:rPr lang="en-US"/>
              <a:pPr>
                <a:defRPr/>
              </a:pPr>
              <a:t>‹#›</a:t>
            </a:fld>
            <a:endParaRPr lang="en-US" dirty="0"/>
          </a:p>
        </p:txBody>
      </p:sp>
    </p:spTree>
    <p:extLst>
      <p:ext uri="{BB962C8B-B14F-4D97-AF65-F5344CB8AC3E}">
        <p14:creationId xmlns:p14="http://schemas.microsoft.com/office/powerpoint/2010/main" val="568552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546F4BD-CC13-4432-9856-EDDEF63672AD}" type="slidenum">
              <a:rPr lang="en-US"/>
              <a:pPr>
                <a:defRPr/>
              </a:pPr>
              <a:t>‹#›</a:t>
            </a:fld>
            <a:endParaRPr lang="en-US" dirty="0"/>
          </a:p>
        </p:txBody>
      </p:sp>
    </p:spTree>
    <p:extLst>
      <p:ext uri="{BB962C8B-B14F-4D97-AF65-F5344CB8AC3E}">
        <p14:creationId xmlns:p14="http://schemas.microsoft.com/office/powerpoint/2010/main" val="12247973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5105400"/>
            <a:ext cx="9144000" cy="1752600"/>
          </a:xfrm>
          <a:prstGeom prst="rect">
            <a:avLst/>
          </a:prstGeom>
          <a:solidFill>
            <a:srgbClr val="E877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pic>
        <p:nvPicPr>
          <p:cNvPr id="5"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3"/>
          <p:cNvSpPr>
            <a:spLocks noGrp="1" noChangeArrowheads="1"/>
          </p:cNvSpPr>
          <p:nvPr>
            <p:ph type="ctrTitle"/>
          </p:nvPr>
        </p:nvSpPr>
        <p:spPr>
          <a:xfrm>
            <a:off x="2362204" y="2682875"/>
            <a:ext cx="6124575" cy="647700"/>
          </a:xfrm>
        </p:spPr>
        <p:txBody>
          <a:bodyPr anchor="ctr"/>
          <a:lstStyle>
            <a:lvl1pPr>
              <a:defRPr sz="2400"/>
            </a:lvl1pPr>
          </a:lstStyle>
          <a:p>
            <a:r>
              <a:rPr lang="en-US" smtClean="0"/>
              <a:t>Click to edit Master title style</a:t>
            </a:r>
            <a:endParaRPr lang="en-US"/>
          </a:p>
        </p:txBody>
      </p:sp>
      <p:sp>
        <p:nvSpPr>
          <p:cNvPr id="74756" name="Rectangle 4"/>
          <p:cNvSpPr>
            <a:spLocks noGrp="1" noChangeArrowheads="1"/>
          </p:cNvSpPr>
          <p:nvPr>
            <p:ph type="subTitle" idx="1"/>
          </p:nvPr>
        </p:nvSpPr>
        <p:spPr>
          <a:xfrm>
            <a:off x="2362204" y="5486400"/>
            <a:ext cx="6124575" cy="838200"/>
          </a:xfrm>
        </p:spPr>
        <p:txBody>
          <a:bodyPr/>
          <a:lstStyle>
            <a:lvl1pPr>
              <a:spcAft>
                <a:spcPct val="0"/>
              </a:spcAft>
              <a:defRPr sz="1200">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325421679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8BD16CC-79B4-46B7-AC36-FE2028E92BB3}" type="slidenum">
              <a:rPr lang="en-US"/>
              <a:pPr>
                <a:defRPr/>
              </a:pPr>
              <a:t>‹#›</a:t>
            </a:fld>
            <a:endParaRPr lang="en-US" dirty="0"/>
          </a:p>
        </p:txBody>
      </p:sp>
    </p:spTree>
    <p:extLst>
      <p:ext uri="{BB962C8B-B14F-4D97-AF65-F5344CB8AC3E}">
        <p14:creationId xmlns:p14="http://schemas.microsoft.com/office/powerpoint/2010/main" val="31192744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317B045-B5A5-4F52-9921-BE4271C18884}" type="slidenum">
              <a:rPr lang="en-US"/>
              <a:pPr>
                <a:defRPr/>
              </a:pPr>
              <a:t>‹#›</a:t>
            </a:fld>
            <a:endParaRPr lang="en-US" dirty="0"/>
          </a:p>
        </p:txBody>
      </p:sp>
    </p:spTree>
    <p:extLst>
      <p:ext uri="{BB962C8B-B14F-4D97-AF65-F5344CB8AC3E}">
        <p14:creationId xmlns:p14="http://schemas.microsoft.com/office/powerpoint/2010/main" val="19801101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2A56F1F-CC14-42B6-B2CC-46DA9D68891A}" type="slidenum">
              <a:rPr lang="en-US"/>
              <a:pPr>
                <a:defRPr/>
              </a:pPr>
              <a:t>‹#›</a:t>
            </a:fld>
            <a:endParaRPr lang="en-US" dirty="0"/>
          </a:p>
        </p:txBody>
      </p:sp>
    </p:spTree>
    <p:extLst>
      <p:ext uri="{BB962C8B-B14F-4D97-AF65-F5344CB8AC3E}">
        <p14:creationId xmlns:p14="http://schemas.microsoft.com/office/powerpoint/2010/main" val="27007204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BF5F65D6-BC5B-40B5-86AE-31852B5F42BD}" type="slidenum">
              <a:rPr lang="en-US"/>
              <a:pPr>
                <a:defRPr/>
              </a:pPr>
              <a:t>‹#›</a:t>
            </a:fld>
            <a:endParaRPr lang="en-US" dirty="0"/>
          </a:p>
        </p:txBody>
      </p:sp>
    </p:spTree>
    <p:extLst>
      <p:ext uri="{BB962C8B-B14F-4D97-AF65-F5344CB8AC3E}">
        <p14:creationId xmlns:p14="http://schemas.microsoft.com/office/powerpoint/2010/main" val="52840370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93136F9-44A9-488F-A35D-E26B4AA875B4}" type="slidenum">
              <a:rPr lang="en-US"/>
              <a:pPr>
                <a:defRPr/>
              </a:pPr>
              <a:t>‹#›</a:t>
            </a:fld>
            <a:endParaRPr lang="en-US" dirty="0"/>
          </a:p>
        </p:txBody>
      </p:sp>
    </p:spTree>
    <p:extLst>
      <p:ext uri="{BB962C8B-B14F-4D97-AF65-F5344CB8AC3E}">
        <p14:creationId xmlns:p14="http://schemas.microsoft.com/office/powerpoint/2010/main" val="15470051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CE079FD5-E25F-4EE4-97F3-AE2D5D36D385}" type="slidenum">
              <a:rPr lang="en-US"/>
              <a:pPr>
                <a:defRPr/>
              </a:pPr>
              <a:t>‹#›</a:t>
            </a:fld>
            <a:endParaRPr lang="en-US" dirty="0"/>
          </a:p>
        </p:txBody>
      </p:sp>
    </p:spTree>
    <p:extLst>
      <p:ext uri="{BB962C8B-B14F-4D97-AF65-F5344CB8AC3E}">
        <p14:creationId xmlns:p14="http://schemas.microsoft.com/office/powerpoint/2010/main" val="13215722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19859168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107A198-35C0-4642-AF44-6D6C686D5E9A}" type="slidenum">
              <a:rPr lang="en-US"/>
              <a:pPr>
                <a:defRPr/>
              </a:pPr>
              <a:t>‹#›</a:t>
            </a:fld>
            <a:endParaRPr lang="en-US" dirty="0"/>
          </a:p>
        </p:txBody>
      </p:sp>
    </p:spTree>
    <p:extLst>
      <p:ext uri="{BB962C8B-B14F-4D97-AF65-F5344CB8AC3E}">
        <p14:creationId xmlns:p14="http://schemas.microsoft.com/office/powerpoint/2010/main" val="152787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2CD7E775-3F72-4324-BE6A-49440112720F}" type="slidenum">
              <a:rPr lang="en-US"/>
              <a:pPr>
                <a:defRPr/>
              </a:pPr>
              <a:t>‹#›</a:t>
            </a:fld>
            <a:endParaRPr lang="en-US" dirty="0"/>
          </a:p>
        </p:txBody>
      </p:sp>
    </p:spTree>
    <p:extLst>
      <p:ext uri="{BB962C8B-B14F-4D97-AF65-F5344CB8AC3E}">
        <p14:creationId xmlns:p14="http://schemas.microsoft.com/office/powerpoint/2010/main" val="8152865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73F7AA2-1AFD-4348-ABB8-1F647070A92D}" type="slidenum">
              <a:rPr lang="en-US"/>
              <a:pPr>
                <a:defRPr/>
              </a:pPr>
              <a:t>‹#›</a:t>
            </a:fld>
            <a:endParaRPr lang="en-US" dirty="0"/>
          </a:p>
        </p:txBody>
      </p:sp>
    </p:spTree>
    <p:extLst>
      <p:ext uri="{BB962C8B-B14F-4D97-AF65-F5344CB8AC3E}">
        <p14:creationId xmlns:p14="http://schemas.microsoft.com/office/powerpoint/2010/main" val="39276376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8E9B655-D184-4ECA-83D3-514797A861CD}" type="slidenum">
              <a:rPr lang="en-US"/>
              <a:pPr>
                <a:defRPr/>
              </a:pPr>
              <a:t>‹#›</a:t>
            </a:fld>
            <a:endParaRPr lang="en-US" dirty="0"/>
          </a:p>
        </p:txBody>
      </p:sp>
    </p:spTree>
    <p:extLst>
      <p:ext uri="{BB962C8B-B14F-4D97-AF65-F5344CB8AC3E}">
        <p14:creationId xmlns:p14="http://schemas.microsoft.com/office/powerpoint/2010/main" val="36614806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p:cNvSpPr>
            <a:spLocks noGrp="1" noChangeArrowheads="1"/>
          </p:cNvSpPr>
          <p:nvPr>
            <p:ph type="ctrTitle"/>
          </p:nvPr>
        </p:nvSpPr>
        <p:spPr>
          <a:xfrm>
            <a:off x="2362204" y="2682875"/>
            <a:ext cx="6124575" cy="647700"/>
          </a:xfrm>
        </p:spPr>
        <p:txBody>
          <a:bodyPr anchor="ctr"/>
          <a:lstStyle>
            <a:lvl1pPr>
              <a:defRPr sz="2400">
                <a:solidFill>
                  <a:schemeClr val="bg1"/>
                </a:solidFill>
              </a:defRPr>
            </a:lvl1pPr>
          </a:lstStyle>
          <a:p>
            <a:r>
              <a:rPr lang="en-US" smtClean="0"/>
              <a:t>Click to edit Master title style</a:t>
            </a:r>
            <a:endParaRPr lang="en-US"/>
          </a:p>
        </p:txBody>
      </p:sp>
      <p:sp>
        <p:nvSpPr>
          <p:cNvPr id="77828" name="Rectangle 4"/>
          <p:cNvSpPr>
            <a:spLocks noGrp="1" noChangeArrowheads="1"/>
          </p:cNvSpPr>
          <p:nvPr>
            <p:ph type="subTitle" idx="1"/>
          </p:nvPr>
        </p:nvSpPr>
        <p:spPr>
          <a:xfrm>
            <a:off x="2362204" y="3581400"/>
            <a:ext cx="6124575" cy="838200"/>
          </a:xfrm>
        </p:spPr>
        <p:txBody>
          <a:bodyPr/>
          <a:lstStyle>
            <a:lvl1pPr>
              <a:spcAft>
                <a:spcPct val="0"/>
              </a:spcAft>
              <a:defRPr sz="1200">
                <a:solidFill>
                  <a:schemeClr val="bg1"/>
                </a:solidFill>
              </a:defRPr>
            </a:lvl1pPr>
          </a:lstStyle>
          <a:p>
            <a:r>
              <a:rPr lang="en-US" smtClean="0"/>
              <a:t>Click to edit Master subtitle style</a:t>
            </a:r>
            <a:endParaRPr lang="en-US"/>
          </a:p>
        </p:txBody>
      </p:sp>
    </p:spTree>
    <p:extLst>
      <p:ext uri="{BB962C8B-B14F-4D97-AF65-F5344CB8AC3E}">
        <p14:creationId xmlns:p14="http://schemas.microsoft.com/office/powerpoint/2010/main" val="19866362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4C302EE-66EE-4BC7-9B1F-C87DF736578D}" type="slidenum">
              <a:rPr lang="en-US"/>
              <a:pPr>
                <a:defRPr/>
              </a:pPr>
              <a:t>‹#›</a:t>
            </a:fld>
            <a:endParaRPr lang="en-US" dirty="0"/>
          </a:p>
        </p:txBody>
      </p:sp>
    </p:spTree>
    <p:extLst>
      <p:ext uri="{BB962C8B-B14F-4D97-AF65-F5344CB8AC3E}">
        <p14:creationId xmlns:p14="http://schemas.microsoft.com/office/powerpoint/2010/main" val="324160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05E6AB9-5661-4DF8-BDA5-1FB69E3183D1}" type="slidenum">
              <a:rPr lang="en-US"/>
              <a:pPr>
                <a:defRPr/>
              </a:pPr>
              <a:t>‹#›</a:t>
            </a:fld>
            <a:endParaRPr lang="en-US" dirty="0"/>
          </a:p>
        </p:txBody>
      </p:sp>
    </p:spTree>
    <p:extLst>
      <p:ext uri="{BB962C8B-B14F-4D97-AF65-F5344CB8AC3E}">
        <p14:creationId xmlns:p14="http://schemas.microsoft.com/office/powerpoint/2010/main" val="11220113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3EFE113-DCAD-4256-93D8-25A4179C332A}" type="slidenum">
              <a:rPr lang="en-US"/>
              <a:pPr>
                <a:defRPr/>
              </a:pPr>
              <a:t>‹#›</a:t>
            </a:fld>
            <a:endParaRPr lang="en-US" dirty="0"/>
          </a:p>
        </p:txBody>
      </p:sp>
    </p:spTree>
    <p:extLst>
      <p:ext uri="{BB962C8B-B14F-4D97-AF65-F5344CB8AC3E}">
        <p14:creationId xmlns:p14="http://schemas.microsoft.com/office/powerpoint/2010/main" val="41466970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4D1241F-9590-46D0-849B-3E39F7294E2C}" type="slidenum">
              <a:rPr lang="en-US"/>
              <a:pPr>
                <a:defRPr/>
              </a:pPr>
              <a:t>‹#›</a:t>
            </a:fld>
            <a:endParaRPr lang="en-US" dirty="0"/>
          </a:p>
        </p:txBody>
      </p:sp>
    </p:spTree>
    <p:extLst>
      <p:ext uri="{BB962C8B-B14F-4D97-AF65-F5344CB8AC3E}">
        <p14:creationId xmlns:p14="http://schemas.microsoft.com/office/powerpoint/2010/main" val="13452407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8D19BB1-AD8C-47CC-8570-12EB7A894DF4}" type="slidenum">
              <a:rPr lang="en-US"/>
              <a:pPr>
                <a:defRPr/>
              </a:pPr>
              <a:t>‹#›</a:t>
            </a:fld>
            <a:endParaRPr lang="en-US" dirty="0"/>
          </a:p>
        </p:txBody>
      </p:sp>
    </p:spTree>
    <p:extLst>
      <p:ext uri="{BB962C8B-B14F-4D97-AF65-F5344CB8AC3E}">
        <p14:creationId xmlns:p14="http://schemas.microsoft.com/office/powerpoint/2010/main" val="1450686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66790867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5E61B98-4C0A-4A3A-925C-B432B3E51282}" type="slidenum">
              <a:rPr lang="en-US"/>
              <a:pPr>
                <a:defRPr/>
              </a:pPr>
              <a:t>‹#›</a:t>
            </a:fld>
            <a:endParaRPr lang="en-US" dirty="0"/>
          </a:p>
        </p:txBody>
      </p:sp>
    </p:spTree>
    <p:extLst>
      <p:ext uri="{BB962C8B-B14F-4D97-AF65-F5344CB8AC3E}">
        <p14:creationId xmlns:p14="http://schemas.microsoft.com/office/powerpoint/2010/main" val="349614197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E33A5B3-D14B-48F8-ACA4-43CCF38E3E80}" type="slidenum">
              <a:rPr lang="en-US"/>
              <a:pPr>
                <a:defRPr/>
              </a:pPr>
              <a:t>‹#›</a:t>
            </a:fld>
            <a:endParaRPr lang="en-US" dirty="0"/>
          </a:p>
        </p:txBody>
      </p:sp>
    </p:spTree>
    <p:extLst>
      <p:ext uri="{BB962C8B-B14F-4D97-AF65-F5344CB8AC3E}">
        <p14:creationId xmlns:p14="http://schemas.microsoft.com/office/powerpoint/2010/main" val="88744315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B1AD530-B07B-4106-91CE-28706520C270}" type="slidenum">
              <a:rPr lang="en-US"/>
              <a:pPr>
                <a:defRPr/>
              </a:pPr>
              <a:t>‹#›</a:t>
            </a:fld>
            <a:endParaRPr lang="en-US" dirty="0"/>
          </a:p>
        </p:txBody>
      </p:sp>
    </p:spTree>
    <p:extLst>
      <p:ext uri="{BB962C8B-B14F-4D97-AF65-F5344CB8AC3E}">
        <p14:creationId xmlns:p14="http://schemas.microsoft.com/office/powerpoint/2010/main" val="2099319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7EF3C5D-0EEA-49DB-984B-5037A7E8A9C6}" type="slidenum">
              <a:rPr lang="en-US"/>
              <a:pPr>
                <a:defRPr/>
              </a:pPr>
              <a:t>‹#›</a:t>
            </a:fld>
            <a:endParaRPr lang="en-US" dirty="0"/>
          </a:p>
        </p:txBody>
      </p:sp>
    </p:spTree>
    <p:extLst>
      <p:ext uri="{BB962C8B-B14F-4D97-AF65-F5344CB8AC3E}">
        <p14:creationId xmlns:p14="http://schemas.microsoft.com/office/powerpoint/2010/main" val="23357725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DB148D35-B570-43BA-B448-206ABAAF6002}" type="slidenum">
              <a:rPr lang="en-US"/>
              <a:pPr>
                <a:defRPr/>
              </a:pPr>
              <a:t>‹#›</a:t>
            </a:fld>
            <a:endParaRPr lang="en-US" dirty="0"/>
          </a:p>
        </p:txBody>
      </p:sp>
    </p:spTree>
    <p:extLst>
      <p:ext uri="{BB962C8B-B14F-4D97-AF65-F5344CB8AC3E}">
        <p14:creationId xmlns:p14="http://schemas.microsoft.com/office/powerpoint/2010/main" val="7722223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8" y="6307143"/>
            <a:ext cx="27416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fontAlgn="base">
              <a:lnSpc>
                <a:spcPct val="95000"/>
              </a:lnSpc>
              <a:spcBef>
                <a:spcPct val="0"/>
              </a:spcBef>
              <a:spcAft>
                <a:spcPct val="0"/>
              </a:spcAft>
              <a:buClr>
                <a:srgbClr val="D45D00"/>
              </a:buClr>
              <a:defRPr/>
            </a:pPr>
            <a:endParaRPr lang="en-US" altLang="en-US" sz="1000" b="0" smtClean="0">
              <a:solidFill>
                <a:srgbClr val="63666A"/>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2"/>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34316373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09E3F45C-F37E-4308-9B26-645B841F0058}"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40152146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07F44402-1698-4E30-BD43-DA5E6F595B9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20966026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EE33549-2E0F-40E3-B63A-4FF02A3A04E8}"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5484843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B2CC536-A78D-4A47-8F13-90BD905ED17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7500342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31684213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16176D54-C636-4F52-8C1F-B19012BC059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36570994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17B2D516-4173-4A1D-80F3-EA743F51CE71}"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2084389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B2E2703-77CF-4127-B466-528FBB6EB13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0137405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F103B8E3-99BA-4ECB-AF27-500C0DF5F99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012694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521214B-4FE6-4416-8C7F-65B59DCBB3DD}"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66758972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662C1A3-9793-4B9A-B249-3F91FE81612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89774631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pic>
        <p:nvPicPr>
          <p:cNvPr id="2" name="Picture 9" descr="OPTUM_®_RGB.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474663"/>
            <a:ext cx="15271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userDrawn="1"/>
        </p:nvCxnSpPr>
        <p:spPr>
          <a:xfrm>
            <a:off x="465138" y="6027739"/>
            <a:ext cx="822166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465138" y="1090613"/>
            <a:ext cx="822166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5078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2" y="228601"/>
            <a:ext cx="2157413" cy="67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70"/>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p:nvSpPr>
        <p:spPr bwMode="auto">
          <a:xfrm>
            <a:off x="2362208" y="6307143"/>
            <a:ext cx="2741613"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a:buClr>
                <a:srgbClr val="D45D00"/>
              </a:buClr>
            </a:pPr>
            <a:endParaRPr lang="en-US" sz="1000">
              <a:solidFill>
                <a:srgbClr val="63666A"/>
              </a:solidFill>
            </a:endParaRPr>
          </a:p>
        </p:txBody>
      </p:sp>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2"/>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36185575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399783727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975348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79231807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8048273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40384311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39592764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5324416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36069483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6086573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8640876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111041853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1" y="5295900"/>
            <a:ext cx="7772400" cy="704851"/>
          </a:xfrm>
        </p:spPr>
        <p:txBody>
          <a:bodyPr>
            <a:noAutofit/>
          </a:bodyPr>
          <a:lstStyle>
            <a:lvl1pPr algn="l">
              <a:defRPr sz="25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1" y="6083303"/>
            <a:ext cx="7772400" cy="546100"/>
          </a:xfrm>
        </p:spPr>
        <p:txBody>
          <a:bodyPr>
            <a:noAutofit/>
          </a:bodyPr>
          <a:lstStyle>
            <a:lvl1pPr marL="0" indent="0" algn="l">
              <a:spcBef>
                <a:spcPts val="0"/>
              </a:spcBef>
              <a:spcAft>
                <a:spcPts val="375"/>
              </a:spcAft>
              <a:buNone/>
              <a:defRPr sz="1800">
                <a:solidFill>
                  <a:schemeClr val="tx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3969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 No Photo">
    <p:spTree>
      <p:nvGrpSpPr>
        <p:cNvPr id="1" name=""/>
        <p:cNvGrpSpPr/>
        <p:nvPr/>
      </p:nvGrpSpPr>
      <p:grpSpPr>
        <a:xfrm>
          <a:off x="0" y="0"/>
          <a:ext cx="0" cy="0"/>
          <a:chOff x="0" y="0"/>
          <a:chExt cx="0" cy="0"/>
        </a:xfrm>
      </p:grpSpPr>
      <p:sp>
        <p:nvSpPr>
          <p:cNvPr id="6" name="Rectangle 10"/>
          <p:cNvSpPr>
            <a:spLocks noChangeArrowheads="1"/>
          </p:cNvSpPr>
          <p:nvPr userDrawn="1"/>
        </p:nvSpPr>
        <p:spPr bwMode="auto">
          <a:xfrm>
            <a:off x="0" y="1230317"/>
            <a:ext cx="9144000" cy="3778251"/>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4337" tIns="57168" rIns="114337" bIns="57168" anchor="ctr"/>
          <a:lstStyle/>
          <a:p>
            <a:pPr defTabSz="1143366"/>
            <a:endParaRPr lang="en-US" sz="2300">
              <a:solidFill>
                <a:srgbClr val="53565A"/>
              </a:solidFill>
            </a:endParaRPr>
          </a:p>
        </p:txBody>
      </p:sp>
      <p:sp>
        <p:nvSpPr>
          <p:cNvPr id="2" name="Title 1"/>
          <p:cNvSpPr>
            <a:spLocks noGrp="1"/>
          </p:cNvSpPr>
          <p:nvPr>
            <p:ph type="ctrTitle"/>
          </p:nvPr>
        </p:nvSpPr>
        <p:spPr>
          <a:xfrm>
            <a:off x="1016001" y="2414593"/>
            <a:ext cx="7772400" cy="704851"/>
          </a:xfrm>
        </p:spPr>
        <p:txBody>
          <a:bodyPr>
            <a:noAutofit/>
          </a:bodyPr>
          <a:lstStyle>
            <a:lvl1pPr algn="l">
              <a:defRPr sz="2500" b="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16001" y="3201991"/>
            <a:ext cx="7772400" cy="546100"/>
          </a:xfrm>
        </p:spPr>
        <p:txBody>
          <a:bodyPr>
            <a:noAutofit/>
          </a:bodyPr>
          <a:lstStyle>
            <a:lvl1pPr marL="0" indent="0" algn="l">
              <a:spcAft>
                <a:spcPts val="375"/>
              </a:spcAft>
              <a:buNone/>
              <a:defRPr sz="1800">
                <a:solidFill>
                  <a:schemeClr val="bg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67227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260979535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157167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60121"/>
            <a:ext cx="4023360" cy="5306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960121"/>
            <a:ext cx="4023360" cy="53063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48625"/>
            <a:ext cx="8229600" cy="61264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26676758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97545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1"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48625"/>
            <a:ext cx="8229600" cy="612648"/>
          </a:xfrm>
          <a:prstGeom prst="rect">
            <a:avLst/>
          </a:prstGeom>
        </p:spPr>
        <p:txBody>
          <a:bodyPr vert="horz" lIns="0" tIns="0" rIns="0" bIns="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27505048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2347415" y="2468880"/>
            <a:ext cx="6400800" cy="1143000"/>
          </a:xfrm>
        </p:spPr>
        <p:txBody>
          <a:bodyPr anchor="ctr">
            <a:noAutofit/>
          </a:bodyPr>
          <a:lstStyle>
            <a:lvl1pPr algn="l">
              <a:defRPr sz="3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347415" y="5266944"/>
            <a:ext cx="6400800" cy="1371600"/>
          </a:xfrm>
        </p:spPr>
        <p:txBody>
          <a:bodyPr>
            <a:noAutofit/>
          </a:bodyPr>
          <a:lstStyle>
            <a:lvl1pPr marL="0" indent="0" algn="l">
              <a:spcAft>
                <a:spcPts val="375"/>
              </a:spcAft>
              <a:buNone/>
              <a:defRPr sz="1800">
                <a:solidFill>
                  <a:schemeClr val="tx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3703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70"/>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14337" tIns="57168" rIns="114337" bIns="57168" anchor="ctr"/>
          <a:lstStyle/>
          <a:p>
            <a:pPr defTabSz="1143366"/>
            <a:endParaRPr lang="en-US" sz="230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7" y="2468880"/>
            <a:ext cx="6400800" cy="1143000"/>
          </a:xfrm>
        </p:spPr>
        <p:txBody>
          <a:bodyPr anchor="ctr">
            <a:noAutofit/>
          </a:bodyPr>
          <a:lstStyle>
            <a:lvl1pPr algn="l">
              <a:defRPr sz="30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2347417" y="5270500"/>
            <a:ext cx="6400800" cy="1371600"/>
          </a:xfrm>
        </p:spPr>
        <p:txBody>
          <a:bodyPr>
            <a:noAutofit/>
          </a:bodyPr>
          <a:lstStyle>
            <a:lvl1pPr marL="0" indent="0" algn="l">
              <a:spcAft>
                <a:spcPts val="375"/>
              </a:spcAft>
              <a:buNone/>
              <a:defRPr sz="1800">
                <a:solidFill>
                  <a:schemeClr val="bg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smtClean="0"/>
              <a:t>Click to edit Master subtitle style</a:t>
            </a:r>
            <a:endParaRPr lang="en-US" dirty="0"/>
          </a:p>
        </p:txBody>
      </p:sp>
      <p:pic>
        <p:nvPicPr>
          <p:cNvPr id="8"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42438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Slide 3 with Phot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20765" y="5270500"/>
            <a:ext cx="7727453" cy="1371600"/>
          </a:xfrm>
        </p:spPr>
        <p:txBody>
          <a:bodyPr>
            <a:noAutofit/>
          </a:bodyPr>
          <a:lstStyle>
            <a:lvl1pPr marL="0" indent="0" algn="l">
              <a:spcAft>
                <a:spcPts val="375"/>
              </a:spcAft>
              <a:buNone/>
              <a:defRPr sz="1800">
                <a:solidFill>
                  <a:schemeClr val="tx1"/>
                </a:solidFill>
              </a:defRPr>
            </a:lvl1pPr>
            <a:lvl2pPr marL="571683" indent="0" algn="ctr">
              <a:buNone/>
              <a:defRPr>
                <a:solidFill>
                  <a:schemeClr val="tx1">
                    <a:tint val="75000"/>
                  </a:schemeClr>
                </a:solidFill>
              </a:defRPr>
            </a:lvl2pPr>
            <a:lvl3pPr marL="1143366" indent="0" algn="ctr">
              <a:buNone/>
              <a:defRPr>
                <a:solidFill>
                  <a:schemeClr val="tx1">
                    <a:tint val="75000"/>
                  </a:schemeClr>
                </a:solidFill>
              </a:defRPr>
            </a:lvl3pPr>
            <a:lvl4pPr marL="1715049" indent="0" algn="ctr">
              <a:buNone/>
              <a:defRPr>
                <a:solidFill>
                  <a:schemeClr val="tx1">
                    <a:tint val="75000"/>
                  </a:schemeClr>
                </a:solidFill>
              </a:defRPr>
            </a:lvl4pPr>
            <a:lvl5pPr marL="2286732" indent="0" algn="ctr">
              <a:buNone/>
              <a:defRPr>
                <a:solidFill>
                  <a:schemeClr val="tx1">
                    <a:tint val="75000"/>
                  </a:schemeClr>
                </a:solidFill>
              </a:defRPr>
            </a:lvl5pPr>
            <a:lvl6pPr marL="2858414" indent="0" algn="ctr">
              <a:buNone/>
              <a:defRPr>
                <a:solidFill>
                  <a:schemeClr val="tx1">
                    <a:tint val="75000"/>
                  </a:schemeClr>
                </a:solidFill>
              </a:defRPr>
            </a:lvl6pPr>
            <a:lvl7pPr marL="3430097" indent="0" algn="ctr">
              <a:buNone/>
              <a:defRPr>
                <a:solidFill>
                  <a:schemeClr val="tx1">
                    <a:tint val="75000"/>
                  </a:schemeClr>
                </a:solidFill>
              </a:defRPr>
            </a:lvl7pPr>
            <a:lvl8pPr marL="4001780" indent="0" algn="ctr">
              <a:buNone/>
              <a:defRPr>
                <a:solidFill>
                  <a:schemeClr val="tx1">
                    <a:tint val="75000"/>
                  </a:schemeClr>
                </a:solidFill>
              </a:defRPr>
            </a:lvl8pPr>
            <a:lvl9pPr marL="4573463"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5"/>
            <a:ext cx="9144000" cy="109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20765" y="3702051"/>
            <a:ext cx="7727453" cy="1143000"/>
          </a:xfrm>
        </p:spPr>
        <p:txBody>
          <a:bodyPr anchor="b" anchorCtr="0">
            <a:noAutofit/>
          </a:bodyPr>
          <a:lstStyle>
            <a:lvl1pPr algn="l">
              <a:defRPr sz="2500" b="0">
                <a:solidFill>
                  <a:schemeClr val="tx1"/>
                </a:solidFill>
                <a:effectLst>
                  <a:outerShdw blurRad="76200" dist="25400" dir="5400000" algn="t" rotWithShape="0">
                    <a:prstClr val="black">
                      <a:alpha val="30000"/>
                    </a:prstClr>
                  </a:outerShdw>
                </a:effectLst>
              </a:defRPr>
            </a:lvl1pPr>
          </a:lstStyle>
          <a:p>
            <a:r>
              <a:rPr lang="en-US" dirty="0" smtClean="0"/>
              <a:t>Click to edit Master title style</a:t>
            </a:r>
            <a:endParaRPr lang="en-US" dirty="0"/>
          </a:p>
        </p:txBody>
      </p:sp>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6" y="247653"/>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770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9205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double line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458200" y="6433445"/>
            <a:ext cx="386530" cy="247227"/>
          </a:xfrm>
          <a:prstGeom prst="rect">
            <a:avLst/>
          </a:prstGeom>
        </p:spPr>
        <p:txBody>
          <a:bodyPr/>
          <a:lstStyle>
            <a:lvl1pPr algn="r">
              <a:defRPr/>
            </a:lvl1pPr>
          </a:lstStyle>
          <a:p>
            <a:fld id="{F18F5FCC-583C-47C6-9953-2F6AD74D46AE}" type="slidenum">
              <a:rPr lang="en-US" smtClean="0">
                <a:solidFill>
                  <a:srgbClr val="53565A"/>
                </a:solidFill>
              </a:rPr>
              <a:pPr/>
              <a:t>‹#›</a:t>
            </a:fld>
            <a:endParaRPr lang="en-US" dirty="0">
              <a:solidFill>
                <a:srgbClr val="53565A"/>
              </a:solidFill>
            </a:endParaRPr>
          </a:p>
        </p:txBody>
      </p:sp>
      <p:sp>
        <p:nvSpPr>
          <p:cNvPr id="3" name="Title 2"/>
          <p:cNvSpPr>
            <a:spLocks noGrp="1"/>
          </p:cNvSpPr>
          <p:nvPr>
            <p:ph type="title" hasCustomPrompt="1"/>
          </p:nvPr>
        </p:nvSpPr>
        <p:spPr>
          <a:xfrm>
            <a:off x="461387" y="532518"/>
            <a:ext cx="8396863" cy="1177245"/>
          </a:xfrm>
        </p:spPr>
        <p:txBody>
          <a:bodyPr anchor="t">
            <a:spAutoFit/>
          </a:bodyPr>
          <a:lstStyle>
            <a:lvl1pPr>
              <a:lnSpc>
                <a:spcPct val="85000"/>
              </a:lnSpc>
              <a:defRPr baseline="0"/>
            </a:lvl1pPr>
          </a:lstStyle>
          <a:p>
            <a:r>
              <a:rPr lang="en-US" dirty="0" smtClean="0"/>
              <a:t>Click to edit Master title style</a:t>
            </a:r>
            <a:br>
              <a:rPr lang="en-US" dirty="0" smtClean="0"/>
            </a:br>
            <a:r>
              <a:rPr lang="en-US" dirty="0" smtClean="0"/>
              <a:t>Use this for longer slide titles that need 2 lines</a:t>
            </a:r>
            <a:endParaRPr lang="en-US" dirty="0"/>
          </a:p>
        </p:txBody>
      </p:sp>
    </p:spTree>
    <p:extLst>
      <p:ext uri="{BB962C8B-B14F-4D97-AF65-F5344CB8AC3E}">
        <p14:creationId xmlns:p14="http://schemas.microsoft.com/office/powerpoint/2010/main" val="39336837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5" y="990601"/>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1"/>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xfrm>
            <a:off x="6835775" y="6543675"/>
            <a:ext cx="304800" cy="152400"/>
          </a:xfrm>
          <a:prstGeom prst="rect">
            <a:avLst/>
          </a:prstGeom>
          <a:ln/>
        </p:spPr>
        <p:txBody>
          <a:bodyPr/>
          <a:lstStyle>
            <a:lvl1pPr>
              <a:defRPr/>
            </a:lvl1pPr>
          </a:lstStyle>
          <a:p>
            <a:fld id="{791FA9B3-F169-4BCA-A020-BFF3A5D2FC38}" type="slidenum">
              <a:rPr lang="en-US" smtClean="0">
                <a:solidFill>
                  <a:srgbClr val="63666A"/>
                </a:solidFill>
              </a:rPr>
              <a:pPr/>
              <a:t>‹#›</a:t>
            </a:fld>
            <a:endParaRPr lang="en-US">
              <a:solidFill>
                <a:srgbClr val="63666A"/>
              </a:solidFill>
            </a:endParaRPr>
          </a:p>
        </p:txBody>
      </p:sp>
    </p:spTree>
    <p:extLst>
      <p:ext uri="{BB962C8B-B14F-4D97-AF65-F5344CB8AC3E}">
        <p14:creationId xmlns:p14="http://schemas.microsoft.com/office/powerpoint/2010/main" val="42457396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6746053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835775" y="6543675"/>
            <a:ext cx="304800" cy="152400"/>
          </a:xfrm>
          <a:prstGeom prst="rect">
            <a:avLst/>
          </a:prstGeom>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1619929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9" name="Picture 8"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sp>
        <p:nvSpPr>
          <p:cNvPr id="2" name="Title 1"/>
          <p:cNvSpPr>
            <a:spLocks noGrp="1"/>
          </p:cNvSpPr>
          <p:nvPr>
            <p:ph type="ctrTitle"/>
          </p:nvPr>
        </p:nvSpPr>
        <p:spPr>
          <a:xfrm>
            <a:off x="367512" y="6157063"/>
            <a:ext cx="7772400" cy="348724"/>
          </a:xfrm>
          <a:prstGeom prst="rect">
            <a:avLst/>
          </a:prstGeom>
        </p:spPr>
        <p:txBody>
          <a:bodyPr anchor="t">
            <a:noAutofit/>
          </a:bodyPr>
          <a:lstStyle>
            <a:lvl1pPr algn="l">
              <a:defRPr sz="1400" b="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49209" y="6447223"/>
            <a:ext cx="7772400" cy="546100"/>
          </a:xfrm>
        </p:spPr>
        <p:txBody>
          <a:bodyPr>
            <a:noAutofit/>
          </a:bodyPr>
          <a:lstStyle>
            <a:lvl1pPr marL="0" indent="0" algn="l">
              <a:spcBef>
                <a:spcPts val="0"/>
              </a:spcBef>
              <a:spcAft>
                <a:spcPts val="300"/>
              </a:spcAft>
              <a:buNone/>
              <a:defRPr sz="1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7" name="Straight Connector 6"/>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11"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57936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71"/>
            <a:ext cx="77724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10" name="Straight Connector 9"/>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81842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endParaRPr lang="en-US" dirty="0" err="1" smtClean="0">
              <a:solidFill>
                <a:srgbClr val="53565A"/>
              </a:solidFill>
              <a:cs typeface="Arial" pitchFamily="34" charset="0"/>
            </a:endParaRPr>
          </a:p>
        </p:txBody>
      </p:sp>
      <p:sp>
        <p:nvSpPr>
          <p:cNvPr id="4" name="TextBox 3"/>
          <p:cNvSpPr txBox="1"/>
          <p:nvPr userDrawn="1"/>
        </p:nvSpPr>
        <p:spPr>
          <a:xfrm>
            <a:off x="1014157" y="1146751"/>
            <a:ext cx="914400" cy="914400"/>
          </a:xfrm>
          <a:prstGeom prst="rect">
            <a:avLst/>
          </a:prstGeom>
          <a:noFill/>
        </p:spPr>
        <p:txBody>
          <a:bodyPr wrap="none" lIns="0" tIns="0" rIns="0" bIns="0" rtlCol="0">
            <a:noAutofit/>
          </a:bodyPr>
          <a:lstStyle/>
          <a:p>
            <a:endParaRPr lang="en-US" dirty="0" err="1" smtClean="0">
              <a:solidFill>
                <a:srgbClr val="53565A"/>
              </a:solidFill>
              <a:cs typeface="Arial" pitchFamily="34" charset="0"/>
            </a:endParaRPr>
          </a:p>
        </p:txBody>
      </p:sp>
      <p:sp>
        <p:nvSpPr>
          <p:cNvPr id="7" name="Title Placeholder 1"/>
          <p:cNvSpPr>
            <a:spLocks noGrp="1"/>
          </p:cNvSpPr>
          <p:nvPr>
            <p:ph type="title"/>
          </p:nvPr>
        </p:nvSpPr>
        <p:spPr>
          <a:xfrm>
            <a:off x="457200" y="562515"/>
            <a:ext cx="82296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10"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83695" y="6438269"/>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07596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a:xfrm>
            <a:off x="893379" y="-746235"/>
            <a:ext cx="914400" cy="914400"/>
          </a:xfrm>
          <a:prstGeom prst="rect">
            <a:avLst/>
          </a:prstGeom>
          <a:noFill/>
        </p:spPr>
        <p:txBody>
          <a:bodyPr wrap="none" lIns="0" tIns="0" rIns="0" bIns="0" rtlCol="0">
            <a:noAutofit/>
          </a:bodyPr>
          <a:lstStyle/>
          <a:p>
            <a:endParaRPr lang="en-US" dirty="0" err="1" smtClean="0">
              <a:solidFill>
                <a:srgbClr val="53565A"/>
              </a:solidFill>
              <a:cs typeface="Arial" pitchFamily="34" charset="0"/>
            </a:endParaRPr>
          </a:p>
        </p:txBody>
      </p:sp>
      <p:sp>
        <p:nvSpPr>
          <p:cNvPr id="5" name="Title Placeholder 1"/>
          <p:cNvSpPr>
            <a:spLocks noGrp="1"/>
          </p:cNvSpPr>
          <p:nvPr>
            <p:ph type="title"/>
          </p:nvPr>
        </p:nvSpPr>
        <p:spPr>
          <a:xfrm>
            <a:off x="457200" y="562515"/>
            <a:ext cx="82296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7"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83695" y="6438269"/>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3951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Slide | orange sub">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750399" y="2415971"/>
            <a:ext cx="7772400" cy="1223319"/>
          </a:xfrm>
          <a:prstGeom prst="rect">
            <a:avLst/>
          </a:prstGeom>
        </p:spPr>
        <p:txBody>
          <a:bodyPr>
            <a:noAutofit/>
          </a:bodyPr>
          <a:lstStyle>
            <a:lvl1pPr algn="l">
              <a:defRPr sz="4000" b="0">
                <a:solidFill>
                  <a:schemeClr val="bg1">
                    <a:lumMod val="50000"/>
                  </a:schemeClr>
                </a:solidFill>
              </a:defRPr>
            </a:lvl1pPr>
          </a:lstStyle>
          <a:p>
            <a:r>
              <a:rPr lang="en-US" dirty="0" smtClean="0"/>
              <a:t>Click to edit </a:t>
            </a:r>
            <a:br>
              <a:rPr lang="en-US" dirty="0" smtClean="0"/>
            </a:br>
            <a:r>
              <a:rPr lang="en-US" dirty="0" smtClean="0"/>
              <a:t>Master title style</a:t>
            </a:r>
            <a:endParaRPr lang="en-US" dirty="0"/>
          </a:p>
        </p:txBody>
      </p:sp>
      <p:sp>
        <p:nvSpPr>
          <p:cNvPr id="14" name="Subtitle 2"/>
          <p:cNvSpPr>
            <a:spLocks noGrp="1"/>
          </p:cNvSpPr>
          <p:nvPr>
            <p:ph type="subTitle" idx="1"/>
          </p:nvPr>
        </p:nvSpPr>
        <p:spPr>
          <a:xfrm>
            <a:off x="845179" y="3815531"/>
            <a:ext cx="7772400" cy="546100"/>
          </a:xfrm>
        </p:spPr>
        <p:txBody>
          <a:bodyPr>
            <a:noAutofit/>
          </a:bodyPr>
          <a:lstStyle>
            <a:lvl1pPr marL="0" indent="0" algn="l">
              <a:spcBef>
                <a:spcPts val="0"/>
              </a:spcBef>
              <a:spcAft>
                <a:spcPts val="300"/>
              </a:spcAft>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10" name="Straight Connector 9"/>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88796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7" name="Picture 6"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5" name="Straight Connector 4"/>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8"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52321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5"/>
          <p:cNvSpPr txBox="1">
            <a:spLocks/>
          </p:cNvSpPr>
          <p:nvPr userDrawn="1"/>
        </p:nvSpPr>
        <p:spPr>
          <a:xfrm>
            <a:off x="4243327" y="6555417"/>
            <a:ext cx="4900689" cy="302593"/>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dirty="0" smtClean="0">
                <a:solidFill>
                  <a:prstClr val="white">
                    <a:lumMod val="50000"/>
                  </a:prstClr>
                </a:solidFill>
              </a:rPr>
              <a:t>Confidential property of Optum. Do not distribute or reproduce without express permission from Optum.</a:t>
            </a:r>
            <a:endParaRPr lang="en-US" dirty="0">
              <a:solidFill>
                <a:prstClr val="white">
                  <a:lumMod val="50000"/>
                </a:prstClr>
              </a:solidFill>
            </a:endParaRPr>
          </a:p>
        </p:txBody>
      </p:sp>
      <p:pic>
        <p:nvPicPr>
          <p:cNvPr id="8" name="Picture 7" descr="OPTUM_®_RG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9107" y="437234"/>
            <a:ext cx="1244599" cy="521545"/>
          </a:xfrm>
          <a:prstGeom prst="rect">
            <a:avLst/>
          </a:prstGeom>
        </p:spPr>
      </p:pic>
      <p:cxnSp>
        <p:nvCxnSpPr>
          <p:cNvPr id="6" name="Straight Connector 5"/>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57200" y="6028267"/>
            <a:ext cx="8229600"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02746" y="731177"/>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23408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91FA9B3-F169-4BCA-A020-BFF3A5D2FC38}" type="slidenum">
              <a:rPr lang="en-US" smtClean="0"/>
              <a:t>‹#›</a:t>
            </a:fld>
            <a:endParaRPr lang="en-US" dirty="0"/>
          </a:p>
        </p:txBody>
      </p:sp>
    </p:spTree>
    <p:extLst>
      <p:ext uri="{BB962C8B-B14F-4D97-AF65-F5344CB8AC3E}">
        <p14:creationId xmlns:p14="http://schemas.microsoft.com/office/powerpoint/2010/main" val="29660788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6.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image" Target="../media/image3.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7.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3.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image" Target="../media/image12.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1.pn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image" Target="../media/image3.png"/><Relationship Id="rId4" Type="http://schemas.openxmlformats.org/officeDocument/2006/relationships/slideLayout" Target="../slideLayouts/slideLayout84.xml"/><Relationship Id="rId9"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fld id="{791FA9B3-F169-4BCA-A020-BFF3A5D2FC38}" type="slidenum">
              <a:rPr lang="en-US" smtClean="0"/>
              <a:t>‹#›</a:t>
            </a:fld>
            <a:endParaRPr lang="en-US" dirty="0"/>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1033" name="Picture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5613" y="990600"/>
            <a:ext cx="82296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3"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2054"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78E74E1F-6188-4732-88F5-03B4C7C95707}"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2058"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3076"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7"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3078"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70BE78A2-7D5F-4FCC-AEF5-B2536E5249D2}"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3082"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4100"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1"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4102"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CD6848C4-72FF-4342-B1A8-2907D11C9E3A}"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4106"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5124"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5"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5126" name="Picture 7" descr="Optum_ColorBand-02"/>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8"/>
          <p:cNvSpPr txBox="1">
            <a:spLocks noChangeArrowheads="1"/>
          </p:cNvSpPr>
          <p:nvPr/>
        </p:nvSpPr>
        <p:spPr bwMode="auto">
          <a:xfrm>
            <a:off x="2117731" y="6553206"/>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rgbClr val="63666A"/>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a:defRPr/>
            </a:pPr>
            <a:fld id="{13288F5A-E2B6-4A9F-BD55-CA81E1D1E406}"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lgn="l">
              <a:lnSpc>
                <a:spcPct val="100000"/>
              </a:lnSpc>
              <a:defRPr/>
            </a:pPr>
            <a:r>
              <a:rPr lang="en-US" sz="700" b="0" dirty="0" smtClean="0">
                <a:solidFill>
                  <a:schemeClr val="tx1"/>
                </a:solidFill>
              </a:rPr>
              <a:t>Propriety and Confidential. Do not distribute.</a:t>
            </a:r>
          </a:p>
        </p:txBody>
      </p:sp>
      <p:pic>
        <p:nvPicPr>
          <p:cNvPr id="513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fontAlgn="base">
              <a:spcBef>
                <a:spcPct val="0"/>
              </a:spcBef>
              <a:spcAft>
                <a:spcPct val="0"/>
              </a:spcAft>
              <a:defRPr/>
            </a:pPr>
            <a:fld id="{5418F433-6D24-4EC2-928E-B650259EFD44}" type="slidenum">
              <a:rPr lang="en-US">
                <a:solidFill>
                  <a:srgbClr val="63666A"/>
                </a:solidFill>
              </a:rPr>
              <a:pPr fontAlgn="base">
                <a:spcBef>
                  <a:spcPct val="0"/>
                </a:spcBef>
                <a:spcAft>
                  <a:spcPct val="0"/>
                </a:spcAft>
                <a:def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pPr>
            <a:endParaRPr lang="en-US" sz="1400" b="1" dirty="0">
              <a:solidFill>
                <a:srgbClr val="FFFFFF"/>
              </a:solidFill>
            </a:endParaRPr>
          </a:p>
        </p:txBody>
      </p:sp>
      <p:pic>
        <p:nvPicPr>
          <p:cNvPr id="1031" name="Picture 12" descr="Optum_ColorBand-02"/>
          <p:cNvPicPr preferRelativeResize="0">
            <a:picLocks noChangeAspect="1" noChangeArrowheads="1"/>
          </p:cNvPicPr>
          <p:nvPr/>
        </p:nvPicPr>
        <p:blipFill>
          <a:blip r:embed="rId15"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80309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70"/>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2"/>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fld id="{791FA9B3-F169-4BCA-A020-BFF3A5D2FC38}" type="slidenum">
              <a:rPr lang="en-US" smtClean="0">
                <a:solidFill>
                  <a:srgbClr val="63666A"/>
                </a:solidFill>
              </a:rPr>
              <a:pPr/>
              <a:t>‹#›</a:t>
            </a:fld>
            <a:endParaRPr lang="en-US" dirty="0">
              <a:solidFill>
                <a:srgbClr val="63666A"/>
              </a:solidFill>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63666A"/>
              </a:solidFill>
            </a:endParaRPr>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82"/>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a:defRPr/>
            </a:pPr>
            <a:r>
              <a:rPr lang="en-US" sz="700" b="0" dirty="0" smtClean="0">
                <a:solidFill>
                  <a:srgbClr val="63666A"/>
                </a:solidFill>
              </a:rPr>
              <a:t>Propriety and Confidential. Do not distribute.</a:t>
            </a:r>
          </a:p>
        </p:txBody>
      </p:sp>
      <p:pic>
        <p:nvPicPr>
          <p:cNvPr id="1033" name="Picture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1"/>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571888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2"/>
            <a:ext cx="8229600" cy="611188"/>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60439"/>
            <a:ext cx="8229600" cy="512064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lIns="114337" tIns="57168" rIns="114337" bIns="57168" anchor="ctr"/>
          <a:lstStyle/>
          <a:p>
            <a:pPr defTabSz="1143366"/>
            <a:endParaRPr lang="en-US" sz="2300"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5" cstate="print">
            <a:extLst>
              <a:ext uri="{28A0092B-C50C-407E-A947-70E740481C1C}">
                <a14:useLocalDpi xmlns:a14="http://schemas.microsoft.com/office/drawing/2010/main" val="0"/>
              </a:ext>
            </a:extLst>
          </a:blip>
          <a:srcRect t="6000"/>
          <a:stretch>
            <a:fillRect/>
          </a:stretch>
        </p:blipFill>
        <p:spPr bwMode="auto">
          <a:xfrm>
            <a:off x="1484313" y="6475416"/>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1" y="6572257"/>
            <a:ext cx="5131910" cy="209551"/>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0" dirty="0" smtClean="0">
                <a:solidFill>
                  <a:srgbClr val="53565A"/>
                </a:solidFill>
              </a:rPr>
              <a:t>Confidential property of Optum. Do not distribute or reproduce without express permission from Optum.</a:t>
            </a:r>
            <a:endParaRPr lang="en-US" dirty="0">
              <a:solidFill>
                <a:srgbClr val="53565A">
                  <a:tint val="75000"/>
                </a:srgbClr>
              </a:solidFill>
            </a:endParaRPr>
          </a:p>
        </p:txBody>
      </p:sp>
      <p:sp>
        <p:nvSpPr>
          <p:cNvPr id="11" name="Slide Number Placeholder 5"/>
          <p:cNvSpPr txBox="1">
            <a:spLocks/>
          </p:cNvSpPr>
          <p:nvPr/>
        </p:nvSpPr>
        <p:spPr>
          <a:xfrm>
            <a:off x="8178800" y="6572257"/>
            <a:ext cx="457200" cy="209551"/>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1100" dirty="0">
              <a:solidFill>
                <a:srgbClr val="53565A"/>
              </a:solidFill>
            </a:endParaRPr>
          </a:p>
        </p:txBody>
      </p:sp>
      <p:pic>
        <p:nvPicPr>
          <p:cNvPr id="12" name="Picture 51" descr="OPTUM_RGB"/>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61927" y="6288089"/>
            <a:ext cx="1165225" cy="34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11901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55" r:id="rId12"/>
    <p:sldLayoutId id="2147483756" r:id="rId13"/>
  </p:sldLayoutIdLst>
  <p:transition>
    <p:fade/>
  </p:transition>
  <p:timing>
    <p:tnLst>
      <p:par>
        <p:cTn id="1" dur="indefinite" restart="never" nodeType="tmRoot"/>
      </p:par>
    </p:tnLst>
  </p:timing>
  <p:txStyles>
    <p:titleStyle>
      <a:lvl1pPr algn="l" defTabSz="1143366" rtl="0" eaLnBrk="1" latinLnBrk="0" hangingPunct="1">
        <a:lnSpc>
          <a:spcPct val="90000"/>
        </a:lnSpc>
        <a:spcBef>
          <a:spcPct val="0"/>
        </a:spcBef>
        <a:buNone/>
        <a:defRPr sz="3000" b="1" kern="1200">
          <a:solidFill>
            <a:srgbClr val="63666A"/>
          </a:solidFill>
          <a:latin typeface="Arial" pitchFamily="34" charset="0"/>
          <a:ea typeface="+mj-ea"/>
          <a:cs typeface="Arial" pitchFamily="34" charset="0"/>
        </a:defRPr>
      </a:lvl1pPr>
    </p:titleStyle>
    <p:bodyStyle>
      <a:lvl1pPr marL="214381" indent="-214381" algn="l" defTabSz="1143366" rtl="0" eaLnBrk="1" latinLnBrk="0" hangingPunct="1">
        <a:lnSpc>
          <a:spcPct val="95000"/>
        </a:lnSpc>
        <a:spcBef>
          <a:spcPts val="750"/>
        </a:spcBef>
        <a:spcAft>
          <a:spcPts val="375"/>
        </a:spcAft>
        <a:buClr>
          <a:schemeClr val="accent1"/>
        </a:buClr>
        <a:buFont typeface="Arial" pitchFamily="34" charset="0"/>
        <a:buChar char="•"/>
        <a:defRPr sz="2300" kern="1200">
          <a:solidFill>
            <a:schemeClr val="tx1"/>
          </a:solidFill>
          <a:latin typeface="Arial" pitchFamily="34" charset="0"/>
          <a:ea typeface="+mn-ea"/>
          <a:cs typeface="Arial" pitchFamily="34" charset="0"/>
        </a:defRPr>
      </a:lvl1pPr>
      <a:lvl2pPr marL="500223" indent="-214381" algn="l" defTabSz="1143366" rtl="0" eaLnBrk="1" latinLnBrk="0" hangingPunct="1">
        <a:lnSpc>
          <a:spcPct val="95000"/>
        </a:lnSpc>
        <a:spcBef>
          <a:spcPts val="375"/>
        </a:spcBef>
        <a:spcAft>
          <a:spcPts val="375"/>
        </a:spcAft>
        <a:buFont typeface="Arial" pitchFamily="34" charset="0"/>
        <a:buChar char="–"/>
        <a:defRPr sz="2000" kern="1200">
          <a:solidFill>
            <a:schemeClr val="tx1"/>
          </a:solidFill>
          <a:latin typeface="Arial" pitchFamily="34" charset="0"/>
          <a:ea typeface="+mn-ea"/>
          <a:cs typeface="Arial" pitchFamily="34" charset="0"/>
        </a:defRPr>
      </a:lvl2pPr>
      <a:lvl3pPr marL="714604" indent="-142921" algn="l" defTabSz="1143366" rtl="0" eaLnBrk="1" latinLnBrk="0" hangingPunct="1">
        <a:lnSpc>
          <a:spcPct val="95000"/>
        </a:lnSpc>
        <a:spcBef>
          <a:spcPts val="375"/>
        </a:spcBef>
        <a:spcAft>
          <a:spcPts val="375"/>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3pPr>
      <a:lvl4pPr marL="1071905" indent="-214381" algn="l" defTabSz="1143366" rtl="0" eaLnBrk="1" latinLnBrk="0" hangingPunct="1">
        <a:lnSpc>
          <a:spcPct val="95000"/>
        </a:lnSpc>
        <a:spcBef>
          <a:spcPts val="375"/>
        </a:spcBef>
        <a:spcAft>
          <a:spcPts val="375"/>
        </a:spcAft>
        <a:buFont typeface="Arial" pitchFamily="34" charset="0"/>
        <a:buChar char="–"/>
        <a:defRPr sz="1800" kern="1200">
          <a:solidFill>
            <a:schemeClr val="tx1"/>
          </a:solidFill>
          <a:latin typeface="Arial" pitchFamily="34" charset="0"/>
          <a:ea typeface="+mn-ea"/>
          <a:cs typeface="Arial" pitchFamily="34" charset="0"/>
        </a:defRPr>
      </a:lvl4pPr>
      <a:lvl5pPr marL="1286286" indent="-142921" algn="l" defTabSz="1143366" rtl="0" eaLnBrk="1" latinLnBrk="0" hangingPunct="1">
        <a:lnSpc>
          <a:spcPct val="95000"/>
        </a:lnSpc>
        <a:spcBef>
          <a:spcPts val="375"/>
        </a:spcBef>
        <a:spcAft>
          <a:spcPts val="375"/>
        </a:spcAft>
        <a:buClr>
          <a:schemeClr val="accent1"/>
        </a:buClr>
        <a:buFont typeface="Arial" pitchFamily="34" charset="0"/>
        <a:buChar char="•"/>
        <a:tabLst/>
        <a:defRPr sz="1800" kern="1200">
          <a:solidFill>
            <a:schemeClr val="tx1"/>
          </a:solidFill>
          <a:latin typeface="Arial" pitchFamily="34" charset="0"/>
          <a:ea typeface="+mn-ea"/>
          <a:cs typeface="Arial" pitchFamily="34" charset="0"/>
        </a:defRPr>
      </a:lvl5pPr>
      <a:lvl6pPr marL="3144256"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715939"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287622"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859304" indent="-285841" algn="l" defTabSz="114336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143366" rtl="0" eaLnBrk="1" latinLnBrk="0" hangingPunct="1">
        <a:defRPr sz="2300" kern="1200">
          <a:solidFill>
            <a:schemeClr val="tx1"/>
          </a:solidFill>
          <a:latin typeface="+mn-lt"/>
          <a:ea typeface="+mn-ea"/>
          <a:cs typeface="+mn-cs"/>
        </a:defRPr>
      </a:lvl1pPr>
      <a:lvl2pPr marL="571683" algn="l" defTabSz="1143366" rtl="0" eaLnBrk="1" latinLnBrk="0" hangingPunct="1">
        <a:defRPr sz="2300" kern="1200">
          <a:solidFill>
            <a:schemeClr val="tx1"/>
          </a:solidFill>
          <a:latin typeface="+mn-lt"/>
          <a:ea typeface="+mn-ea"/>
          <a:cs typeface="+mn-cs"/>
        </a:defRPr>
      </a:lvl2pPr>
      <a:lvl3pPr marL="1143366" algn="l" defTabSz="1143366" rtl="0" eaLnBrk="1" latinLnBrk="0" hangingPunct="1">
        <a:defRPr sz="2300" kern="1200">
          <a:solidFill>
            <a:schemeClr val="tx1"/>
          </a:solidFill>
          <a:latin typeface="+mn-lt"/>
          <a:ea typeface="+mn-ea"/>
          <a:cs typeface="+mn-cs"/>
        </a:defRPr>
      </a:lvl3pPr>
      <a:lvl4pPr marL="1715049" algn="l" defTabSz="1143366" rtl="0" eaLnBrk="1" latinLnBrk="0" hangingPunct="1">
        <a:defRPr sz="2300" kern="1200">
          <a:solidFill>
            <a:schemeClr val="tx1"/>
          </a:solidFill>
          <a:latin typeface="+mn-lt"/>
          <a:ea typeface="+mn-ea"/>
          <a:cs typeface="+mn-cs"/>
        </a:defRPr>
      </a:lvl4pPr>
      <a:lvl5pPr marL="2286732" algn="l" defTabSz="1143366" rtl="0" eaLnBrk="1" latinLnBrk="0" hangingPunct="1">
        <a:defRPr sz="2300" kern="1200">
          <a:solidFill>
            <a:schemeClr val="tx1"/>
          </a:solidFill>
          <a:latin typeface="+mn-lt"/>
          <a:ea typeface="+mn-ea"/>
          <a:cs typeface="+mn-cs"/>
        </a:defRPr>
      </a:lvl5pPr>
      <a:lvl6pPr marL="2858414" algn="l" defTabSz="1143366" rtl="0" eaLnBrk="1" latinLnBrk="0" hangingPunct="1">
        <a:defRPr sz="2300" kern="1200">
          <a:solidFill>
            <a:schemeClr val="tx1"/>
          </a:solidFill>
          <a:latin typeface="+mn-lt"/>
          <a:ea typeface="+mn-ea"/>
          <a:cs typeface="+mn-cs"/>
        </a:defRPr>
      </a:lvl6pPr>
      <a:lvl7pPr marL="3430097" algn="l" defTabSz="1143366" rtl="0" eaLnBrk="1" latinLnBrk="0" hangingPunct="1">
        <a:defRPr sz="2300" kern="1200">
          <a:solidFill>
            <a:schemeClr val="tx1"/>
          </a:solidFill>
          <a:latin typeface="+mn-lt"/>
          <a:ea typeface="+mn-ea"/>
          <a:cs typeface="+mn-cs"/>
        </a:defRPr>
      </a:lvl7pPr>
      <a:lvl8pPr marL="4001780" algn="l" defTabSz="1143366" rtl="0" eaLnBrk="1" latinLnBrk="0" hangingPunct="1">
        <a:defRPr sz="2300" kern="1200">
          <a:solidFill>
            <a:schemeClr val="tx1"/>
          </a:solidFill>
          <a:latin typeface="+mn-lt"/>
          <a:ea typeface="+mn-ea"/>
          <a:cs typeface="+mn-cs"/>
        </a:defRPr>
      </a:lvl8pPr>
      <a:lvl9pPr marL="4573463" algn="l" defTabSz="1143366" rtl="0" eaLnBrk="1" latinLnBrk="0" hangingPunct="1">
        <a:defRPr sz="2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525884"/>
            <a:ext cx="8229600" cy="3821629"/>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5"/>
          <p:cNvSpPr txBox="1">
            <a:spLocks/>
          </p:cNvSpPr>
          <p:nvPr/>
        </p:nvSpPr>
        <p:spPr>
          <a:xfrm>
            <a:off x="8229600" y="6143978"/>
            <a:ext cx="457200" cy="209551"/>
          </a:xfrm>
          <a:prstGeom prst="rect">
            <a:avLst/>
          </a:prstGeom>
        </p:spPr>
        <p:txBody>
          <a:bodyPr vert="horz" wrap="none" lIns="0" tIns="0" rIns="0" bIns="0" rtlCol="0" anchor="ctr"/>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pic>
        <p:nvPicPr>
          <p:cNvPr id="14" name="Picture 13" descr="OPTUM_®_RGB.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30126" y="6148880"/>
            <a:ext cx="1239931" cy="519589"/>
          </a:xfrm>
          <a:prstGeom prst="rect">
            <a:avLst/>
          </a:prstGeom>
        </p:spPr>
      </p:pic>
      <p:sp>
        <p:nvSpPr>
          <p:cNvPr id="8" name="Title Placeholder 1"/>
          <p:cNvSpPr>
            <a:spLocks noGrp="1"/>
          </p:cNvSpPr>
          <p:nvPr>
            <p:ph type="title"/>
          </p:nvPr>
        </p:nvSpPr>
        <p:spPr>
          <a:xfrm>
            <a:off x="457200" y="562515"/>
            <a:ext cx="8229600" cy="434975"/>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cxnSp>
        <p:nvCxnSpPr>
          <p:cNvPr id="13" name="Straight Connector 12"/>
          <p:cNvCxnSpPr/>
          <p:nvPr userDrawn="1"/>
        </p:nvCxnSpPr>
        <p:spPr>
          <a:xfrm>
            <a:off x="464428" y="1089889"/>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464428" y="6023133"/>
            <a:ext cx="8222372" cy="0"/>
          </a:xfrm>
          <a:prstGeom prst="line">
            <a:avLst/>
          </a:prstGeom>
          <a:ln w="12700">
            <a:solidFill>
              <a:srgbClr val="888B8D"/>
            </a:solidFill>
          </a:ln>
        </p:spPr>
        <p:style>
          <a:lnRef idx="1">
            <a:schemeClr val="accent1"/>
          </a:lnRef>
          <a:fillRef idx="0">
            <a:schemeClr val="accent1"/>
          </a:fillRef>
          <a:effectRef idx="0">
            <a:schemeClr val="accent1"/>
          </a:effectRef>
          <a:fontRef idx="minor">
            <a:schemeClr val="tx1"/>
          </a:fontRef>
        </p:style>
      </p:cxnSp>
      <p:pic>
        <p:nvPicPr>
          <p:cNvPr id="9" name="Picture 12"/>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883695" y="6438269"/>
            <a:ext cx="1784054" cy="22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021730"/>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9.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hart" Target="../charts/chart7.xml"/><Relationship Id="rId4" Type="http://schemas.openxmlformats.org/officeDocument/2006/relationships/chart" Target="../charts/char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7200" y="5448303"/>
            <a:ext cx="8229600" cy="876300"/>
          </a:xfrm>
        </p:spPr>
        <p:txBody>
          <a:bodyPr/>
          <a:lstStyle/>
          <a:p>
            <a:pPr algn="ctr"/>
            <a:r>
              <a:rPr lang="en-US" b="1" dirty="0" smtClean="0">
                <a:latin typeface="Calibri" panose="020F0502020204030204" pitchFamily="34" charset="0"/>
                <a:cs typeface="Calibri" panose="020F0502020204030204" pitchFamily="34" charset="0"/>
              </a:rPr>
              <a:t>RxClaim Delivery Review</a:t>
            </a:r>
            <a:br>
              <a:rPr lang="en-US" b="1" dirty="0" smtClean="0">
                <a:latin typeface="Calibri" panose="020F0502020204030204" pitchFamily="34" charset="0"/>
                <a:cs typeface="Calibri" panose="020F0502020204030204" pitchFamily="34" charset="0"/>
              </a:rPr>
            </a:br>
            <a:r>
              <a:rPr lang="en-US" b="1" dirty="0" smtClean="0">
                <a:latin typeface="Calibri" panose="020F0502020204030204" pitchFamily="34" charset="0"/>
                <a:cs typeface="Calibri" panose="020F0502020204030204" pitchFamily="34" charset="0"/>
              </a:rPr>
              <a:t>Jan ‘18</a:t>
            </a:r>
            <a:endParaRPr lang="en-US" b="1" dirty="0">
              <a:latin typeface="Calibri" panose="020F0502020204030204" pitchFamily="34" charset="0"/>
              <a:cs typeface="Calibri" panose="020F0502020204030204" pitchFamily="34" charset="0"/>
            </a:endParaRPr>
          </a:p>
        </p:txBody>
      </p:sp>
      <p:pic>
        <p:nvPicPr>
          <p:cNvPr id="8" name="Picture 7" title="US_Casual_Meeting_0138"/>
          <p:cNvPicPr>
            <a:picLocks noChangeAspect="1"/>
          </p:cNvPicPr>
          <p:nvPr/>
        </p:nvPicPr>
        <p:blipFill rotWithShape="1">
          <a:blip r:embed="rId2" cstate="print">
            <a:extLst>
              <a:ext uri="{28A0092B-C50C-407E-A947-70E740481C1C}">
                <a14:useLocalDpi xmlns:a14="http://schemas.microsoft.com/office/drawing/2010/main" val="0"/>
              </a:ext>
            </a:extLst>
          </a:blip>
          <a:srcRect l="14847" r="9128" b="1951"/>
          <a:stretch/>
        </p:blipFill>
        <p:spPr>
          <a:xfrm>
            <a:off x="0" y="990607"/>
            <a:ext cx="9144000" cy="4038599"/>
          </a:xfrm>
          <a:prstGeom prst="rect">
            <a:avLst/>
          </a:prstGeom>
        </p:spPr>
      </p:pic>
    </p:spTree>
    <p:extLst>
      <p:ext uri="{BB962C8B-B14F-4D97-AF65-F5344CB8AC3E}">
        <p14:creationId xmlns:p14="http://schemas.microsoft.com/office/powerpoint/2010/main" val="23599350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3495" y="3581400"/>
            <a:ext cx="8224838" cy="2743200"/>
          </a:xfrm>
          <a:prstGeom prst="flowChartAlternateProcess">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pPr>
            <a:r>
              <a:rPr lang="en-US" sz="1100" b="1" u="sng" dirty="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Delivered</a:t>
            </a:r>
          </a:p>
          <a:p>
            <a:pPr marL="403225" eaLnBrk="0" hangingPunct="0">
              <a:spcAft>
                <a:spcPct val="0"/>
              </a:spcAft>
            </a:pP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Implemented one of the big 3 clients “CalPERS” into RxClaim</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Implemented new enhancements for CA, AZ, IL state Medicaid and mitigated the potential penalties of $120k</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Performance tuning of CalPERS claim extract to run from 8 days to 5 hours is a big improvement </a:t>
            </a:r>
            <a:endPar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MAC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pricing automated generation for Washington client completed  and implemented successfully</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Migrated OHIO and OPTIMA clients from SXCA6 production box to BK1 prod system. File generated and sent to client on 1/2 without any issues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POLARIS program - modifications of Eligibility and Claim History files and deployed in BK2 on 12/1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TEXAS ERS - Moved the membership from Book2 to Book1 and also  involved for complex WTX map, ID card extract and Claim History file related changes.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WTX - Implemented new maps for Hartford, Morgan Stanley and Federal reserve bank with aggressive timelines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NICE - Project  to add new accounts to the existing eligibility load on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Book1</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(Monthly Releases)</a:t>
            </a:r>
            <a:endParaRPr lang="en-US" kern="0" dirty="0">
              <a:solidFill>
                <a:srgbClr val="FF0000"/>
              </a:solidFill>
              <a:cs typeface="Calibri" panose="020F0502020204030204" pitchFamily="34" charset="0"/>
            </a:endParaRPr>
          </a:p>
        </p:txBody>
      </p:sp>
      <p:graphicFrame>
        <p:nvGraphicFramePr>
          <p:cNvPr id="5" name="Chart 4"/>
          <p:cNvGraphicFramePr>
            <a:graphicFrameLocks/>
          </p:cNvGraphicFramePr>
          <p:nvPr>
            <p:extLst>
              <p:ext uri="{D42A27DB-BD31-4B8C-83A1-F6EECF244321}">
                <p14:modId xmlns:p14="http://schemas.microsoft.com/office/powerpoint/2010/main" val="3144646694"/>
              </p:ext>
            </p:extLst>
          </p:nvPr>
        </p:nvGraphicFramePr>
        <p:xfrm>
          <a:off x="51064" y="914400"/>
          <a:ext cx="9009380" cy="2590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4628665"/>
              </p:ext>
            </p:extLst>
          </p:nvPr>
        </p:nvGraphicFramePr>
        <p:xfrm>
          <a:off x="609600" y="3190235"/>
          <a:ext cx="7733170" cy="274320"/>
        </p:xfrm>
        <a:graphic>
          <a:graphicData uri="http://schemas.openxmlformats.org/drawingml/2006/table">
            <a:tbl>
              <a:tblPr firstRow="1" bandRow="1">
                <a:tableStyleId>{5C22544A-7EE6-4342-B048-85BDC9FD1C3A}</a:tableStyleId>
              </a:tblPr>
              <a:tblGrid>
                <a:gridCol w="1546634"/>
                <a:gridCol w="1546634"/>
                <a:gridCol w="1546634"/>
                <a:gridCol w="1546634"/>
                <a:gridCol w="1546634"/>
              </a:tblGrid>
              <a:tr h="274320">
                <a:tc>
                  <a:txBody>
                    <a:bodyPr/>
                    <a:lstStyle/>
                    <a:p>
                      <a:pPr algn="ctr"/>
                      <a:r>
                        <a:rPr lang="en-US" sz="1100" dirty="0" smtClean="0">
                          <a:solidFill>
                            <a:srgbClr val="FF0000"/>
                          </a:solidFill>
                        </a:rPr>
                        <a:t>9</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12</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12</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12</a:t>
                      </a:r>
                      <a:endParaRPr lang="en-US" sz="1100" dirty="0">
                        <a:solidFill>
                          <a:srgbClr val="FF0000"/>
                        </a:solidFill>
                      </a:endParaRPr>
                    </a:p>
                  </a:txBody>
                  <a:tcPr>
                    <a:solidFill>
                      <a:schemeClr val="bg2">
                        <a:lumMod val="20000"/>
                        <a:lumOff val="80000"/>
                      </a:schemeClr>
                    </a:solidFill>
                  </a:tcPr>
                </a:tc>
              </a:tr>
            </a:tbl>
          </a:graphicData>
        </a:graphic>
      </p:graphicFrame>
      <p:sp>
        <p:nvSpPr>
          <p:cNvPr id="8" name="TextBox 7"/>
          <p:cNvSpPr txBox="1"/>
          <p:nvPr/>
        </p:nvSpPr>
        <p:spPr>
          <a:xfrm>
            <a:off x="28575" y="3190235"/>
            <a:ext cx="914400" cy="253916"/>
          </a:xfrm>
          <a:prstGeom prst="rect">
            <a:avLst/>
          </a:prstGeom>
          <a:solidFill>
            <a:schemeClr val="bg1"/>
          </a:solidFill>
        </p:spPr>
        <p:txBody>
          <a:bodyPr wrap="square" rtlCol="0">
            <a:spAutoFit/>
          </a:bodyPr>
          <a:lstStyle/>
          <a:p>
            <a:r>
              <a:rPr lang="en-US" sz="1050" b="1" dirty="0" smtClean="0">
                <a:solidFill>
                  <a:srgbClr val="FF0000"/>
                </a:solidFill>
              </a:rPr>
              <a:t># Releases</a:t>
            </a:r>
            <a:endParaRPr lang="en-US" sz="1050" b="1" dirty="0">
              <a:solidFill>
                <a:srgbClr val="FF0000"/>
              </a:solidFill>
            </a:endParaRPr>
          </a:p>
        </p:txBody>
      </p:sp>
    </p:spTree>
    <p:extLst>
      <p:ext uri="{BB962C8B-B14F-4D97-AF65-F5344CB8AC3E}">
        <p14:creationId xmlns:p14="http://schemas.microsoft.com/office/powerpoint/2010/main" val="284447589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Monthly Releases Metrics - 2017</a:t>
            </a:r>
            <a:endParaRPr lang="en-US" kern="0" dirty="0">
              <a:solidFill>
                <a:srgbClr val="FF0000"/>
              </a:solidFill>
              <a:cs typeface="Calibri" panose="020F050202020403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661918299"/>
              </p:ext>
            </p:extLst>
          </p:nvPr>
        </p:nvGraphicFramePr>
        <p:xfrm>
          <a:off x="228600" y="914400"/>
          <a:ext cx="4297680" cy="2057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2341761872"/>
              </p:ext>
            </p:extLst>
          </p:nvPr>
        </p:nvGraphicFramePr>
        <p:xfrm>
          <a:off x="4648200" y="914400"/>
          <a:ext cx="4297680" cy="2057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extLst>
              <p:ext uri="{D42A27DB-BD31-4B8C-83A1-F6EECF244321}">
                <p14:modId xmlns:p14="http://schemas.microsoft.com/office/powerpoint/2010/main" val="1166953140"/>
              </p:ext>
            </p:extLst>
          </p:nvPr>
        </p:nvGraphicFramePr>
        <p:xfrm>
          <a:off x="228600" y="3276600"/>
          <a:ext cx="4297680" cy="2057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ext uri="{D42A27DB-BD31-4B8C-83A1-F6EECF244321}">
                <p14:modId xmlns:p14="http://schemas.microsoft.com/office/powerpoint/2010/main" val="3275123486"/>
              </p:ext>
            </p:extLst>
          </p:nvPr>
        </p:nvGraphicFramePr>
        <p:xfrm>
          <a:off x="4648200" y="3276600"/>
          <a:ext cx="4297680" cy="2057400"/>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15"/>
          <p:cNvSpPr txBox="1"/>
          <p:nvPr/>
        </p:nvSpPr>
        <p:spPr>
          <a:xfrm>
            <a:off x="207794" y="5478959"/>
            <a:ext cx="8389144" cy="769441"/>
          </a:xfrm>
          <a:prstGeom prst="rect">
            <a:avLst/>
          </a:prstGeom>
          <a:noFill/>
          <a:ln>
            <a:solidFill>
              <a:schemeClr val="accent1"/>
            </a:solidFill>
          </a:ln>
        </p:spPr>
        <p:txBody>
          <a:bodyPr wrap="square" rtlCol="0">
            <a:spAutoFit/>
          </a:bodyPr>
          <a:lstStyle/>
          <a:p>
            <a:pPr lvl="1"/>
            <a:r>
              <a:rPr lang="en-US" sz="1100" dirty="0">
                <a:latin typeface="Calibri" panose="020F0502020204030204" pitchFamily="34" charset="0"/>
              </a:rPr>
              <a:t>Note : Increase in the </a:t>
            </a:r>
            <a:r>
              <a:rPr lang="en-US" sz="1100" dirty="0" smtClean="0">
                <a:latin typeface="Calibri" panose="020F0502020204030204" pitchFamily="34" charset="0"/>
              </a:rPr>
              <a:t>defect </a:t>
            </a:r>
            <a:r>
              <a:rPr lang="en-US" sz="1100" dirty="0">
                <a:latin typeface="Calibri" panose="020F0502020204030204" pitchFamily="34" charset="0"/>
              </a:rPr>
              <a:t>density for </a:t>
            </a:r>
            <a:r>
              <a:rPr lang="en-US" sz="1100" dirty="0" smtClean="0">
                <a:latin typeface="Calibri" panose="020F0502020204030204" pitchFamily="34" charset="0"/>
              </a:rPr>
              <a:t>Work Order team was in the month of July where team finished the transition and took over independently.  There were also change in requirements for which team was not completely equipped. </a:t>
            </a:r>
          </a:p>
          <a:p>
            <a:pPr lvl="1"/>
            <a:r>
              <a:rPr lang="en-US" sz="1100" dirty="0" smtClean="0">
                <a:solidFill>
                  <a:srgbClr val="63666A"/>
                </a:solidFill>
                <a:latin typeface="Calibri" panose="020F0502020204030204" pitchFamily="34" charset="0"/>
              </a:rPr>
              <a:t>In order to improve the delivery quality, we did the RCA of defects and improved the delivery using specific actions like regression testing , etc.</a:t>
            </a:r>
            <a:endParaRPr lang="en-US" sz="1100" dirty="0">
              <a:solidFill>
                <a:srgbClr val="63666A"/>
              </a:solidFill>
              <a:latin typeface="Calibri" panose="020F0502020204030204" pitchFamily="34" charset="0"/>
            </a:endParaRPr>
          </a:p>
        </p:txBody>
      </p:sp>
      <p:cxnSp>
        <p:nvCxnSpPr>
          <p:cNvPr id="8" name="Straight Connector 7"/>
          <p:cNvCxnSpPr/>
          <p:nvPr/>
        </p:nvCxnSpPr>
        <p:spPr bwMode="auto">
          <a:xfrm>
            <a:off x="533400" y="4038600"/>
            <a:ext cx="39624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cxnSp>
        <p:nvCxnSpPr>
          <p:cNvPr id="10" name="Straight Connector 9"/>
          <p:cNvCxnSpPr/>
          <p:nvPr/>
        </p:nvCxnSpPr>
        <p:spPr bwMode="auto">
          <a:xfrm>
            <a:off x="5029200" y="4267200"/>
            <a:ext cx="39624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8660154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3495" y="3124200"/>
            <a:ext cx="8224838" cy="3048000"/>
          </a:xfrm>
          <a:prstGeom prst="flowChartAlternateProcess">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pPr>
            <a:r>
              <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Delivered</a:t>
            </a:r>
          </a:p>
          <a:p>
            <a:pPr marL="403225" algn="ctr" eaLnBrk="0" hangingPunct="0">
              <a:spcAft>
                <a:spcPct val="0"/>
              </a:spcAft>
            </a:pPr>
            <a:endPar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State Medicaid team is the first team in RxClaim to adapt Agile methodology development. A journey of successful implementation of 4 sprints covering 253 user points without any business defects in production proved the sustaining adaptability of the team </a:t>
            </a: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As part of Product Increment1 (2017-PI01) , deployed following with no issues</a:t>
            </a:r>
          </a:p>
          <a:p>
            <a:pPr marL="274320" lvl="2"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Virginia –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5 corresponding SRs deployed to Production </a:t>
            </a:r>
          </a:p>
          <a:p>
            <a:pPr marL="274320" lvl="2"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Horizon New Jersey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 3 corresponding SRs deployed to Production </a:t>
            </a:r>
          </a:p>
          <a:p>
            <a:pPr marL="274320" lvl="2"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Oregon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- 2 corresponding SRs deployed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Successfully  submitted Utah encounter Test file  with state. Acceptance ratio of claim  is ~98.7%.</a:t>
            </a: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Virginia Encounter implemented successfully in a short time and received a positive acknowledgment from state. </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Optumizers successfully completed of 4 sprints without any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issues. </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403225" algn="ctr" eaLnBrk="0" hangingPunct="0">
              <a:spcAft>
                <a:spcPct val="0"/>
              </a:spcAft>
            </a:pPr>
            <a:endPar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lvl="1"/>
            <a:endParaRPr lang="en-US" sz="1000" dirty="0">
              <a:latin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(Sprint Releases)</a:t>
            </a:r>
            <a:endParaRPr lang="en-US" kern="0" dirty="0">
              <a:solidFill>
                <a:srgbClr val="FF0000"/>
              </a:solidFill>
              <a:cs typeface="Calibri" panose="020F0502020204030204" pitchFamily="34" charset="0"/>
            </a:endParaRPr>
          </a:p>
        </p:txBody>
      </p:sp>
      <p:graphicFrame>
        <p:nvGraphicFramePr>
          <p:cNvPr id="6" name="Chart 5"/>
          <p:cNvGraphicFramePr>
            <a:graphicFrameLocks/>
          </p:cNvGraphicFramePr>
          <p:nvPr>
            <p:extLst>
              <p:ext uri="{D42A27DB-BD31-4B8C-83A1-F6EECF244321}">
                <p14:modId xmlns:p14="http://schemas.microsoft.com/office/powerpoint/2010/main" val="4135086939"/>
              </p:ext>
            </p:extLst>
          </p:nvPr>
        </p:nvGraphicFramePr>
        <p:xfrm>
          <a:off x="525461" y="936295"/>
          <a:ext cx="8080905" cy="21879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49399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US" b="1" dirty="0">
                <a:cs typeface="Calibri" panose="020F0502020204030204" pitchFamily="34" charset="0"/>
              </a:rPr>
              <a:t>Velocity Charts for Agile Transformed Teams</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6200" y="885825"/>
            <a:ext cx="4389120" cy="2667000"/>
          </a:xfrm>
        </p:spPr>
      </p:pic>
      <p:pic>
        <p:nvPicPr>
          <p:cNvPr id="4"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678680" y="885825"/>
            <a:ext cx="438912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33800"/>
            <a:ext cx="51816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181600" y="3962400"/>
            <a:ext cx="3581400" cy="1246495"/>
          </a:xfrm>
          <a:prstGeom prst="rect">
            <a:avLst/>
          </a:prstGeom>
          <a:ln w="31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marL="102870" eaLnBrk="0" hangingPunct="0">
              <a:spcBef>
                <a:spcPts val="600"/>
              </a:spcBef>
              <a:spcAft>
                <a:spcPct val="0"/>
              </a:spcAft>
              <a:defRPr/>
            </a:pP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Front Runners delivered 129 Story Points in 6 sprints</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Groundbreakers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delivered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200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Story Points</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in 6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sprints. 49 Story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oints delivered in the very first sprint.</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Optumizers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delivered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226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Story Points</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in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4 sprints. Maximum of 79 Story Points delivered in sprint 4.</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p:txBody>
      </p:sp>
    </p:spTree>
    <p:extLst>
      <p:ext uri="{BB962C8B-B14F-4D97-AF65-F5344CB8AC3E}">
        <p14:creationId xmlns:p14="http://schemas.microsoft.com/office/powerpoint/2010/main" val="102062320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3495" y="3505200"/>
            <a:ext cx="8224838" cy="2667000"/>
          </a:xfrm>
          <a:prstGeom prst="flowChartAlternateProcess">
            <a:avLst/>
          </a:prstGeom>
          <a:no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pPr>
            <a:r>
              <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a:t>
            </a:r>
            <a:r>
              <a:rPr lang="en-US" sz="1000" b="1" u="sng"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Delivered</a:t>
            </a:r>
          </a:p>
          <a:p>
            <a:pPr marL="403225" algn="ctr" eaLnBrk="0" hangingPunct="0">
              <a:spcAft>
                <a:spcPct val="0"/>
              </a:spcAft>
            </a:pPr>
            <a:endParaRPr lang="en-US" sz="1000" b="1" u="sng"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lvl="1"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CBS COR2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Project - Migrating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Internal OptumRx Clients from current L-Orx system to CBS billing system and supporting the current billing and reporting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requirements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Proc Claim Daily Performance Improvement - In order to improve the performance of Proc Claim daily job, it is required to limit the scan of Claim Header table to last 60 days only.</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Archiving Claims data  - Performance Improvement by the table partitioned  stores  claim data.</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WebSphere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upgrade Phase 1 completed and handed over to US team for UAT. Phase 2 development is in progress. </a:t>
            </a:r>
            <a:endPar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All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9 priorities of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Data stage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upgrade is delivered to US team for UAT. OGS is supporting the higher environment testing along with the US team</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AR03</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 Automation of e-mail notifications and Job monitoring projects are kicked off and dev in progress currently</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Working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on the estimates of 19 2018 Projects</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a:t>
            </a:r>
            <a:endPar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endParaRP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 CBS</a:t>
            </a:r>
            <a:endParaRPr lang="en-US" kern="0" dirty="0">
              <a:solidFill>
                <a:srgbClr val="FF0000"/>
              </a:solidFill>
              <a:cs typeface="Calibri" panose="020F0502020204030204" pitchFamily="34" charset="0"/>
            </a:endParaRPr>
          </a:p>
        </p:txBody>
      </p:sp>
      <p:graphicFrame>
        <p:nvGraphicFramePr>
          <p:cNvPr id="8" name="Chart 7"/>
          <p:cNvGraphicFramePr>
            <a:graphicFrameLocks/>
          </p:cNvGraphicFramePr>
          <p:nvPr>
            <p:extLst>
              <p:ext uri="{D42A27DB-BD31-4B8C-83A1-F6EECF244321}">
                <p14:modId xmlns:p14="http://schemas.microsoft.com/office/powerpoint/2010/main" val="2835218729"/>
              </p:ext>
            </p:extLst>
          </p:nvPr>
        </p:nvGraphicFramePr>
        <p:xfrm>
          <a:off x="2209800" y="914400"/>
          <a:ext cx="4572000" cy="2438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4285748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Support Project Metrics</a:t>
            </a:r>
            <a:endParaRPr lang="en-US" kern="0" dirty="0">
              <a:solidFill>
                <a:srgbClr val="FF0000"/>
              </a:solidFill>
              <a:cs typeface="Calibri" panose="020F050202020403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3282782143"/>
              </p:ext>
            </p:extLst>
          </p:nvPr>
        </p:nvGraphicFramePr>
        <p:xfrm>
          <a:off x="76200" y="926770"/>
          <a:ext cx="5029200" cy="2651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109301844"/>
              </p:ext>
            </p:extLst>
          </p:nvPr>
        </p:nvGraphicFramePr>
        <p:xfrm>
          <a:off x="4038600" y="3657600"/>
          <a:ext cx="5029200" cy="265176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304800" y="3505200"/>
            <a:ext cx="3581400" cy="2667000"/>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L="403225" algn="ctr" eaLnBrk="0" hangingPunct="0">
              <a:spcAft>
                <a:spcPct val="0"/>
              </a:spcAft>
              <a:defRPr sz="1000" b="1" u="sng">
                <a:solidFill>
                  <a:srgbClr val="000000"/>
                </a:solidFill>
                <a:latin typeface="Calibri" panose="020F0502020204030204" pitchFamily="34" charset="0"/>
                <a:ea typeface="Segoe UI" panose="020B0502040204020203" pitchFamily="34" charset="0"/>
                <a:cs typeface="Calibri" panose="020F0502020204030204" pitchFamily="34" charset="0"/>
              </a:defRPr>
            </a:lvl1pPr>
            <a:lvl2pPr marL="274320" lvl="1" indent="-171450" eaLnBrk="0" hangingPunct="0">
              <a:spcBef>
                <a:spcPts val="600"/>
              </a:spcBef>
              <a:spcAft>
                <a:spcPct val="0"/>
              </a:spcAft>
              <a:buFont typeface="Arial" panose="020B0604020202020204" pitchFamily="34" charset="0"/>
              <a:buChar char="•"/>
              <a:defRPr sz="1000">
                <a:solidFill>
                  <a:srgbClr val="000000"/>
                </a:solidFill>
                <a:latin typeface="Calibri" panose="020F0502020204030204" pitchFamily="34" charset="0"/>
                <a:ea typeface="Segoe UI" panose="020B0502040204020203" pitchFamily="34" charset="0"/>
                <a:cs typeface="Calibri" panose="020F0502020204030204" pitchFamily="34" charset="0"/>
              </a:defRPr>
            </a:lvl2pPr>
            <a:lvl3pPr marL="274320" lvl="2" indent="-171450" eaLnBrk="0" hangingPunct="0">
              <a:spcBef>
                <a:spcPts val="600"/>
              </a:spcBef>
              <a:spcAft>
                <a:spcPct val="0"/>
              </a:spcAft>
              <a:buFont typeface="Arial" panose="020B0604020202020204" pitchFamily="34" charset="0"/>
              <a:buChar char="•"/>
              <a:defRPr sz="1000">
                <a:solidFill>
                  <a:srgbClr val="000000"/>
                </a:solidFill>
                <a:latin typeface="Calibri" panose="020F0502020204030204" pitchFamily="34" charset="0"/>
                <a:ea typeface="Segoe UI" panose="020B0502040204020203" pitchFamily="34" charset="0"/>
                <a:cs typeface="Calibri" panose="020F0502020204030204" pitchFamily="34" charset="0"/>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dirty="0"/>
          </a:p>
          <a:p>
            <a:r>
              <a:rPr lang="en-US" dirty="0"/>
              <a:t>Major PLM Upgrades </a:t>
            </a:r>
            <a:r>
              <a:rPr lang="en-US" dirty="0" smtClean="0"/>
              <a:t>/ </a:t>
            </a:r>
            <a:r>
              <a:rPr lang="en-US" dirty="0"/>
              <a:t>Accomplishments:</a:t>
            </a:r>
          </a:p>
          <a:p>
            <a:endParaRPr lang="en-US" dirty="0"/>
          </a:p>
          <a:p>
            <a:pPr marL="274320" indent="-171450" algn="l">
              <a:spcBef>
                <a:spcPts val="600"/>
              </a:spcBef>
              <a:buFont typeface="Arial" panose="020B0604020202020204" pitchFamily="34" charset="0"/>
              <a:buChar char="•"/>
              <a:defRPr/>
            </a:pPr>
            <a:r>
              <a:rPr lang="en-US" b="0" u="none" dirty="0"/>
              <a:t>RxClaim CFT (Cross File Transfer) upgrade </a:t>
            </a:r>
          </a:p>
          <a:p>
            <a:pPr marL="274320" indent="-171450" algn="l">
              <a:spcBef>
                <a:spcPts val="600"/>
              </a:spcBef>
              <a:buFont typeface="Arial" panose="020B0604020202020204" pitchFamily="34" charset="0"/>
              <a:buChar char="•"/>
              <a:defRPr/>
            </a:pPr>
            <a:r>
              <a:rPr lang="en-US" b="0" u="none" dirty="0"/>
              <a:t>RxClaim FTP to CFT Conversion (NAS Migration)</a:t>
            </a:r>
          </a:p>
          <a:p>
            <a:pPr marL="274320" indent="-171450" algn="l">
              <a:spcBef>
                <a:spcPts val="600"/>
              </a:spcBef>
              <a:buFont typeface="Arial" panose="020B0604020202020204" pitchFamily="34" charset="0"/>
              <a:buChar char="•"/>
              <a:defRPr/>
            </a:pPr>
            <a:r>
              <a:rPr lang="en-US" b="0" u="none" dirty="0"/>
              <a:t>RxClaim Storage Cleanup Automation</a:t>
            </a:r>
          </a:p>
          <a:p>
            <a:pPr marL="274320" indent="-171450" algn="l">
              <a:spcBef>
                <a:spcPts val="600"/>
              </a:spcBef>
              <a:buFont typeface="Arial" panose="020B0604020202020204" pitchFamily="34" charset="0"/>
              <a:buChar char="•"/>
              <a:defRPr/>
            </a:pPr>
            <a:r>
              <a:rPr lang="en-US" b="0" u="none" dirty="0"/>
              <a:t>PDE Process automation</a:t>
            </a:r>
          </a:p>
          <a:p>
            <a:pPr marL="274320" indent="-171450" algn="l">
              <a:spcBef>
                <a:spcPts val="600"/>
              </a:spcBef>
              <a:buFont typeface="Arial" panose="020B0604020202020204" pitchFamily="34" charset="0"/>
              <a:buChar char="•"/>
              <a:defRPr/>
            </a:pPr>
            <a:r>
              <a:rPr lang="en-US" b="0" u="none" dirty="0"/>
              <a:t>RxWeb Web-services PLM upgrade</a:t>
            </a:r>
          </a:p>
          <a:p>
            <a:pPr marL="274320" indent="-171450" algn="l">
              <a:spcBef>
                <a:spcPts val="600"/>
              </a:spcBef>
              <a:buFont typeface="Arial" panose="020B0604020202020204" pitchFamily="34" charset="0"/>
              <a:buChar char="•"/>
              <a:defRPr/>
            </a:pPr>
            <a:r>
              <a:rPr lang="en-US" b="0" u="none" dirty="0"/>
              <a:t>RxWeb IE upgrade</a:t>
            </a:r>
          </a:p>
          <a:p>
            <a:pPr marL="274320" indent="-171450" algn="l">
              <a:spcBef>
                <a:spcPts val="600"/>
              </a:spcBef>
              <a:buFont typeface="Arial" panose="020B0604020202020204" pitchFamily="34" charset="0"/>
              <a:buChar char="•"/>
              <a:defRPr/>
            </a:pPr>
            <a:r>
              <a:rPr lang="en-US" b="0" u="none" dirty="0"/>
              <a:t>RxMacro Upgrade to 4 Unix servers. </a:t>
            </a:r>
          </a:p>
          <a:p>
            <a:pPr marL="274320" indent="-171450" algn="l">
              <a:spcBef>
                <a:spcPts val="600"/>
              </a:spcBef>
              <a:buFont typeface="Arial" panose="020B0604020202020204" pitchFamily="34" charset="0"/>
              <a:buChar char="•"/>
              <a:defRPr/>
            </a:pPr>
            <a:r>
              <a:rPr lang="en-US" b="0" u="none" dirty="0"/>
              <a:t>VITRIA Server migration &amp; tomcat upgrade</a:t>
            </a:r>
          </a:p>
        </p:txBody>
      </p:sp>
      <p:sp>
        <p:nvSpPr>
          <p:cNvPr id="6" name="TextBox 5"/>
          <p:cNvSpPr txBox="1"/>
          <p:nvPr/>
        </p:nvSpPr>
        <p:spPr>
          <a:xfrm>
            <a:off x="5105400" y="990600"/>
            <a:ext cx="3581400" cy="2286000"/>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L="403225" algn="ctr" eaLnBrk="0" hangingPunct="0">
              <a:spcAft>
                <a:spcPct val="0"/>
              </a:spcAft>
              <a:defRPr sz="1000" b="1" u="sng">
                <a:solidFill>
                  <a:srgbClr val="000000"/>
                </a:solidFill>
                <a:latin typeface="Calibri" panose="020F0502020204030204" pitchFamily="34" charset="0"/>
                <a:ea typeface="Segoe UI" panose="020B0502040204020203" pitchFamily="34" charset="0"/>
                <a:cs typeface="Calibri" panose="020F0502020204030204" pitchFamily="34" charset="0"/>
              </a:defRPr>
            </a:lvl1pPr>
            <a:lvl2pPr marL="274320" lvl="1" indent="-171450" eaLnBrk="0" hangingPunct="0">
              <a:spcBef>
                <a:spcPts val="600"/>
              </a:spcBef>
              <a:spcAft>
                <a:spcPct val="0"/>
              </a:spcAft>
              <a:buFont typeface="Arial" panose="020B0604020202020204" pitchFamily="34" charset="0"/>
              <a:buChar char="•"/>
              <a:defRPr sz="1000">
                <a:solidFill>
                  <a:srgbClr val="000000"/>
                </a:solidFill>
                <a:latin typeface="Calibri" panose="020F0502020204030204" pitchFamily="34" charset="0"/>
                <a:ea typeface="Segoe UI" panose="020B0502040204020203" pitchFamily="34" charset="0"/>
                <a:cs typeface="Calibri" panose="020F0502020204030204" pitchFamily="34" charset="0"/>
              </a:defRPr>
            </a:lvl2pPr>
            <a:lvl3pPr marL="274320" lvl="2" indent="-171450" eaLnBrk="0" hangingPunct="0">
              <a:spcBef>
                <a:spcPts val="600"/>
              </a:spcBef>
              <a:spcAft>
                <a:spcPct val="0"/>
              </a:spcAft>
              <a:buFont typeface="Arial" panose="020B0604020202020204" pitchFamily="34" charset="0"/>
              <a:buChar char="•"/>
              <a:defRPr sz="1000">
                <a:solidFill>
                  <a:srgbClr val="000000"/>
                </a:solidFill>
                <a:latin typeface="Calibri" panose="020F0502020204030204" pitchFamily="34" charset="0"/>
                <a:ea typeface="Segoe UI" panose="020B0502040204020203" pitchFamily="34" charset="0"/>
                <a:cs typeface="Calibri" panose="020F0502020204030204" pitchFamily="34" charset="0"/>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274320" indent="-171450" algn="l">
              <a:spcBef>
                <a:spcPts val="600"/>
              </a:spcBef>
              <a:buFont typeface="Arial" panose="020B0604020202020204" pitchFamily="34" charset="0"/>
              <a:buChar char="•"/>
              <a:defRPr/>
            </a:pPr>
            <a:r>
              <a:rPr lang="en-US" b="0" u="none" dirty="0"/>
              <a:t>Availability: Improved due to automated self healing monitors and permanent fixes implemented </a:t>
            </a:r>
            <a:r>
              <a:rPr lang="en-US" b="0" u="none" dirty="0" smtClean="0"/>
              <a:t>for all </a:t>
            </a:r>
            <a:r>
              <a:rPr lang="en-US" b="0" u="none" dirty="0"/>
              <a:t>potential P1/P2 issues.</a:t>
            </a:r>
          </a:p>
          <a:p>
            <a:pPr marL="274320" indent="-171450" algn="l">
              <a:spcBef>
                <a:spcPts val="600"/>
              </a:spcBef>
              <a:buFont typeface="Arial" panose="020B0604020202020204" pitchFamily="34" charset="0"/>
              <a:buChar char="•"/>
              <a:defRPr/>
            </a:pPr>
            <a:r>
              <a:rPr lang="en-US" b="0" u="none" dirty="0"/>
              <a:t>SLA: SLA’s improved due to streamlined processes and best practices. </a:t>
            </a:r>
          </a:p>
          <a:p>
            <a:pPr marL="274320" indent="-171450" algn="l">
              <a:spcBef>
                <a:spcPts val="600"/>
              </a:spcBef>
              <a:buFont typeface="Arial" panose="020B0604020202020204" pitchFamily="34" charset="0"/>
              <a:buChar char="•"/>
              <a:defRPr/>
            </a:pPr>
            <a:r>
              <a:rPr lang="en-US" b="0" u="none" dirty="0"/>
              <a:t>Incident/Problem influx: Reduced as most of recurring issues are addressed proactively with regular trending review.</a:t>
            </a:r>
          </a:p>
        </p:txBody>
      </p:sp>
    </p:spTree>
    <p:extLst>
      <p:ext uri="{BB962C8B-B14F-4D97-AF65-F5344CB8AC3E}">
        <p14:creationId xmlns:p14="http://schemas.microsoft.com/office/powerpoint/2010/main" val="97440466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119" y="917375"/>
            <a:ext cx="4306547" cy="274023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2" name="Title 1"/>
          <p:cNvSpPr txBox="1">
            <a:spLocks/>
          </p:cNvSpPr>
          <p:nvPr/>
        </p:nvSpPr>
        <p:spPr bwMode="auto">
          <a:xfrm>
            <a:off x="461962" y="172707"/>
            <a:ext cx="62436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RxClaim Application Metrics (BK1 / BK2)</a:t>
            </a:r>
            <a:endParaRPr lang="en-US" b="1" kern="0" dirty="0">
              <a:cs typeface="Calibri" panose="020F0502020204030204" pitchFamily="34" charset="0"/>
            </a:endParaRPr>
          </a:p>
        </p:txBody>
      </p:sp>
      <p:sp>
        <p:nvSpPr>
          <p:cNvPr id="10" name="Oval Callout 9"/>
          <p:cNvSpPr/>
          <p:nvPr/>
        </p:nvSpPr>
        <p:spPr bwMode="auto">
          <a:xfrm>
            <a:off x="4721834" y="2871848"/>
            <a:ext cx="2618323" cy="762000"/>
          </a:xfrm>
          <a:prstGeom prst="wedgeEllipseCallout">
            <a:avLst>
              <a:gd name="adj1" fmla="val 57051"/>
              <a:gd name="adj2" fmla="val -141769"/>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lang="en-US" sz="1200" dirty="0" smtClean="0">
                <a:solidFill>
                  <a:schemeClr val="bg1">
                    <a:lumMod val="50000"/>
                  </a:schemeClr>
                </a:solidFill>
                <a:latin typeface="Calibri" panose="020F0502020204030204" pitchFamily="34" charset="0"/>
                <a:ea typeface="Arial Unicode MS" charset="0"/>
                <a:cs typeface="Arial Unicode MS" charset="0"/>
              </a:rPr>
              <a:t>SLA were improved as guidelines were in place and with regular tracking</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914400"/>
            <a:ext cx="4350070" cy="2743199"/>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 name="Oval Callout 1"/>
          <p:cNvSpPr/>
          <p:nvPr/>
        </p:nvSpPr>
        <p:spPr bwMode="auto">
          <a:xfrm>
            <a:off x="254733" y="2819400"/>
            <a:ext cx="2618323" cy="914400"/>
          </a:xfrm>
          <a:prstGeom prst="wedgeEllipseCallout">
            <a:avLst>
              <a:gd name="adj1" fmla="val 72472"/>
              <a:gd name="adj2" fmla="val -70340"/>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lang="en-US" sz="1200" dirty="0" smtClean="0">
                <a:solidFill>
                  <a:schemeClr val="bg1">
                    <a:lumMod val="50000"/>
                  </a:schemeClr>
                </a:solidFill>
                <a:latin typeface="Calibri" panose="020F0502020204030204" pitchFamily="34" charset="0"/>
                <a:ea typeface="Arial Unicode MS" charset="0"/>
                <a:cs typeface="Arial Unicode MS" charset="0"/>
              </a:rPr>
              <a:t>Overall availability increased as proactive monitors were implemented for potential causes.</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32" y="3770260"/>
            <a:ext cx="4352639" cy="2375273"/>
          </a:xfrm>
          <a:prstGeom prst="rect">
            <a:avLst/>
          </a:prstGeom>
          <a:solidFill>
            <a:schemeClr val="accent6">
              <a:lumMod val="40000"/>
              <a:lumOff val="60000"/>
            </a:schemeClr>
          </a:solidFill>
          <a:ln w="9525">
            <a:solidFill>
              <a:schemeClr val="accent6">
                <a:lumMod val="75000"/>
              </a:schemeClr>
            </a:solidFill>
            <a:miter lim="800000"/>
            <a:headEnd/>
            <a:tailEnd/>
          </a:ln>
          <a:extLst/>
        </p:spPr>
      </p:pic>
      <p:sp>
        <p:nvSpPr>
          <p:cNvPr id="11" name="Oval Callout 10"/>
          <p:cNvSpPr/>
          <p:nvPr/>
        </p:nvSpPr>
        <p:spPr bwMode="auto">
          <a:xfrm>
            <a:off x="2" y="4724400"/>
            <a:ext cx="2389723" cy="914400"/>
          </a:xfrm>
          <a:prstGeom prst="wedgeEllipseCallout">
            <a:avLst>
              <a:gd name="adj1" fmla="val 117656"/>
              <a:gd name="adj2" fmla="val 1088"/>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Overall influx reduced as</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most of the recurring issues were permanently addressed.</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2118" y="3758757"/>
            <a:ext cx="4306547" cy="238677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3" name="Oval Callout 12"/>
          <p:cNvSpPr/>
          <p:nvPr/>
        </p:nvSpPr>
        <p:spPr bwMode="auto">
          <a:xfrm>
            <a:off x="4515669" y="4683348"/>
            <a:ext cx="2389723" cy="914400"/>
          </a:xfrm>
          <a:prstGeom prst="wedgeEllipseCallout">
            <a:avLst>
              <a:gd name="adj1" fmla="val 116166"/>
              <a:gd name="adj2" fmla="val 10179"/>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PT influx</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reduced as Leaked defects excluded and recurring issues were already addressed.</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391594668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624363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RxWeb Application Metrics</a:t>
            </a:r>
            <a:endParaRPr lang="en-US" b="1" kern="0" dirty="0">
              <a:cs typeface="Calibri" panose="020F0502020204030204" pitchFamily="34" charset="0"/>
            </a:endParaRPr>
          </a:p>
        </p:txBody>
      </p:sp>
      <p:pic>
        <p:nvPicPr>
          <p:cNvPr id="7" name="Picture 6"/>
          <p:cNvPicPr/>
          <p:nvPr/>
        </p:nvPicPr>
        <p:blipFill>
          <a:blip r:embed="rId2"/>
          <a:stretch>
            <a:fillRect/>
          </a:stretch>
        </p:blipFill>
        <p:spPr>
          <a:xfrm>
            <a:off x="304800" y="900752"/>
            <a:ext cx="4288596" cy="2680648"/>
          </a:xfrm>
          <a:prstGeom prst="rect">
            <a:avLst/>
          </a:prstGeom>
          <a:ln>
            <a:solidFill>
              <a:schemeClr val="accent6">
                <a:lumMod val="75000"/>
              </a:schemeClr>
            </a:solidFill>
          </a:ln>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86182"/>
            <a:ext cx="4288596" cy="263842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698965"/>
            <a:ext cx="4288596" cy="262563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 name="Picture 1" descr="cid:image001.png@01D37830.788C4BA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914400"/>
            <a:ext cx="4288596" cy="2667000"/>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Oval Callout 7"/>
          <p:cNvSpPr/>
          <p:nvPr/>
        </p:nvSpPr>
        <p:spPr bwMode="auto">
          <a:xfrm>
            <a:off x="4724410" y="2590800"/>
            <a:ext cx="2618323" cy="762000"/>
          </a:xfrm>
          <a:prstGeom prst="wedgeEllipseCallout">
            <a:avLst>
              <a:gd name="adj1" fmla="val 79464"/>
              <a:gd name="adj2" fmla="val -200873"/>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lang="en-US" sz="1200" dirty="0" smtClean="0">
                <a:solidFill>
                  <a:schemeClr val="bg1">
                    <a:lumMod val="50000"/>
                  </a:schemeClr>
                </a:solidFill>
                <a:latin typeface="Calibri" panose="020F0502020204030204" pitchFamily="34" charset="0"/>
                <a:ea typeface="Arial Unicode MS" charset="0"/>
                <a:cs typeface="Arial Unicode MS" charset="0"/>
              </a:rPr>
              <a:t>SLA were improved as guidelines were in place and with regular tracking</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
        <p:nvSpPr>
          <p:cNvPr id="9" name="Oval Callout 8"/>
          <p:cNvSpPr/>
          <p:nvPr/>
        </p:nvSpPr>
        <p:spPr bwMode="auto">
          <a:xfrm>
            <a:off x="304800" y="2375848"/>
            <a:ext cx="2618323" cy="762000"/>
          </a:xfrm>
          <a:prstGeom prst="wedgeEllipseCallout">
            <a:avLst>
              <a:gd name="adj1" fmla="val 69560"/>
              <a:gd name="adj2" fmla="val -32515"/>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Availability impacted</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majorly due to Navigator change where they removed IP for RxWeb services.</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
        <p:nvSpPr>
          <p:cNvPr id="10" name="Oval Callout 9"/>
          <p:cNvSpPr/>
          <p:nvPr/>
        </p:nvSpPr>
        <p:spPr bwMode="auto">
          <a:xfrm>
            <a:off x="304800" y="4975817"/>
            <a:ext cx="2618323" cy="762000"/>
          </a:xfrm>
          <a:prstGeom prst="wedgeEllipseCallout">
            <a:avLst>
              <a:gd name="adj1" fmla="val 88325"/>
              <a:gd name="adj2" fmla="val 1515"/>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Overall influx reduced as most of recurring issues were addressed proactively.</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
        <p:nvSpPr>
          <p:cNvPr id="11" name="Oval Callout 10"/>
          <p:cNvSpPr/>
          <p:nvPr/>
        </p:nvSpPr>
        <p:spPr bwMode="auto">
          <a:xfrm>
            <a:off x="4593406" y="5005387"/>
            <a:ext cx="2618323" cy="762000"/>
          </a:xfrm>
          <a:prstGeom prst="wedgeEllipseCallout">
            <a:avLst>
              <a:gd name="adj1" fmla="val 89368"/>
              <a:gd name="adj2" fmla="val 8679"/>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1200" i="0" u="none" strike="noStrike" cap="none" normalizeH="0" baseline="0" dirty="0" smtClean="0">
                <a:ln>
                  <a:noFill/>
                </a:ln>
                <a:solidFill>
                  <a:schemeClr val="bg1">
                    <a:lumMod val="50000"/>
                  </a:schemeClr>
                </a:solidFill>
                <a:effectLst/>
                <a:latin typeface="Calibri" panose="020F0502020204030204" pitchFamily="34" charset="0"/>
                <a:ea typeface="Arial Unicode MS" charset="0"/>
                <a:cs typeface="Arial Unicode MS" charset="0"/>
              </a:rPr>
              <a:t>Problem influx reduced as recurring</a:t>
            </a:r>
            <a:r>
              <a:rPr kumimoji="0" lang="en-US" sz="1200" i="0" u="none" strike="noStrike" cap="none" normalizeH="0" dirty="0" smtClean="0">
                <a:ln>
                  <a:noFill/>
                </a:ln>
                <a:solidFill>
                  <a:schemeClr val="bg1">
                    <a:lumMod val="50000"/>
                  </a:schemeClr>
                </a:solidFill>
                <a:effectLst/>
                <a:latin typeface="Calibri" panose="020F0502020204030204" pitchFamily="34" charset="0"/>
                <a:ea typeface="Arial Unicode MS" charset="0"/>
                <a:cs typeface="Arial Unicode MS" charset="0"/>
              </a:rPr>
              <a:t> issues were already addressed.</a:t>
            </a:r>
            <a:endParaRPr kumimoji="0" lang="en-US" sz="1200" i="0" u="none" strike="noStrike" cap="none" normalizeH="0" baseline="0" dirty="0">
              <a:ln>
                <a:noFill/>
              </a:ln>
              <a:solidFill>
                <a:schemeClr val="bg1">
                  <a:lumMod val="50000"/>
                </a:schemeClr>
              </a:solidFill>
              <a:effectLst/>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156819547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Initiatives</a:t>
            </a:r>
            <a:endParaRPr lang="en-US" dirty="0"/>
          </a:p>
        </p:txBody>
      </p:sp>
    </p:spTree>
    <p:extLst>
      <p:ext uri="{BB962C8B-B14F-4D97-AF65-F5344CB8AC3E}">
        <p14:creationId xmlns:p14="http://schemas.microsoft.com/office/powerpoint/2010/main" val="136502849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446998" y="1714499"/>
            <a:ext cx="2352175" cy="4770612"/>
          </a:xfrm>
          <a:prstGeom prst="rect">
            <a:avLst/>
          </a:prstGeom>
          <a:solidFill>
            <a:sysClr val="window" lastClr="FFFFFF"/>
          </a:solidFill>
          <a:effectLst>
            <a:outerShdw blurRad="190500" algn="ctr" rotWithShape="0">
              <a:srgbClr val="000000">
                <a:alpha val="35000"/>
              </a:srgbClr>
            </a:outerShdw>
          </a:effectLst>
        </p:spPr>
        <p:txBody>
          <a:bodyPr wrap="square" lIns="182880" tIns="182880" rIns="182880" bIns="182880" rtlCol="0" anchor="t">
            <a:noAutofit/>
          </a:bodyPr>
          <a:lstStyle/>
          <a:p>
            <a:pPr algn="ctr" defTabSz="914071">
              <a:spcAft>
                <a:spcPct val="35000"/>
              </a:spcAft>
              <a:buClr>
                <a:srgbClr val="D45D00"/>
              </a:buClr>
              <a:defRPr/>
            </a:pPr>
            <a:r>
              <a:rPr lang="en-US" sz="1600" b="1" kern="0" dirty="0" smtClean="0">
                <a:solidFill>
                  <a:srgbClr val="008770"/>
                </a:solidFill>
                <a:ea typeface="Arial Unicode MS" pitchFamily="34" charset="-128"/>
                <a:cs typeface="ＭＳ Ｐゴシック" charset="0"/>
              </a:rPr>
              <a:t>Challenge</a:t>
            </a:r>
            <a:endParaRPr lang="en-US" sz="1600" b="1" kern="0" dirty="0">
              <a:solidFill>
                <a:srgbClr val="008770"/>
              </a:solidFill>
              <a:ea typeface="Arial Unicode MS" pitchFamily="34" charset="-128"/>
              <a:cs typeface="ＭＳ Ｐゴシック" charset="0"/>
            </a:endParaRPr>
          </a:p>
        </p:txBody>
      </p:sp>
      <p:sp>
        <p:nvSpPr>
          <p:cNvPr id="4" name="TextBox 3"/>
          <p:cNvSpPr txBox="1"/>
          <p:nvPr/>
        </p:nvSpPr>
        <p:spPr>
          <a:xfrm>
            <a:off x="557636" y="2418869"/>
            <a:ext cx="2241535" cy="520275"/>
          </a:xfrm>
          <a:prstGeom prst="rect">
            <a:avLst/>
          </a:prstGeom>
          <a:noFill/>
        </p:spPr>
        <p:txBody>
          <a:bodyPr wrap="square" lIns="0" tIns="0" rIns="0" bIns="0" rtlCol="0">
            <a:noAutofit/>
          </a:bodyPr>
          <a:lstStyle/>
          <a:p>
            <a:r>
              <a:rPr lang="en-US" sz="900" dirty="0">
                <a:solidFill>
                  <a:srgbClr val="53565A"/>
                </a:solidFill>
              </a:rPr>
              <a:t>Manual monitoring of  DASD utilization, Data deletion operations, Notifying users </a:t>
            </a:r>
            <a:endParaRPr lang="en-US" sz="900" dirty="0" smtClean="0">
              <a:solidFill>
                <a:srgbClr val="53565A"/>
              </a:solidFill>
              <a:cs typeface="Arial" pitchFamily="34" charset="0"/>
            </a:endParaRPr>
          </a:p>
        </p:txBody>
      </p:sp>
      <p:sp>
        <p:nvSpPr>
          <p:cNvPr id="166" name="TextBox 165"/>
          <p:cNvSpPr txBox="1"/>
          <p:nvPr/>
        </p:nvSpPr>
        <p:spPr>
          <a:xfrm>
            <a:off x="543024" y="299036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Space Issue in IFS </a:t>
            </a:r>
            <a:r>
              <a:rPr lang="en-US" sz="900" dirty="0" smtClean="0"/>
              <a:t>Folder</a:t>
            </a:r>
          </a:p>
          <a:p>
            <a:r>
              <a:rPr lang="en-US" sz="900" dirty="0" smtClean="0"/>
              <a:t>Lack </a:t>
            </a:r>
            <a:r>
              <a:rPr lang="en-US" sz="900" dirty="0"/>
              <a:t>of Purge Process</a:t>
            </a:r>
          </a:p>
        </p:txBody>
      </p:sp>
      <p:sp>
        <p:nvSpPr>
          <p:cNvPr id="25" name="TextBox 24"/>
          <p:cNvSpPr txBox="1"/>
          <p:nvPr/>
        </p:nvSpPr>
        <p:spPr>
          <a:xfrm>
            <a:off x="3014440" y="1714501"/>
            <a:ext cx="3157760" cy="4770611"/>
          </a:xfrm>
          <a:prstGeom prst="rect">
            <a:avLst/>
          </a:prstGeom>
          <a:solidFill>
            <a:sysClr val="window" lastClr="FFFFFF"/>
          </a:solidFill>
          <a:effectLst>
            <a:outerShdw blurRad="190500" algn="ctr" rotWithShape="0">
              <a:srgbClr val="000000">
                <a:alpha val="35000"/>
              </a:srgbClr>
            </a:outerShdw>
          </a:effectLst>
        </p:spPr>
        <p:txBody>
          <a:bodyPr wrap="square" lIns="182880" tIns="182880" rIns="182880" bIns="182880" rtlCol="0" anchor="t">
            <a:noAutofit/>
          </a:bodyPr>
          <a:lstStyle/>
          <a:p>
            <a:pPr algn="ctr" defTabSz="914071">
              <a:spcAft>
                <a:spcPct val="35000"/>
              </a:spcAft>
              <a:buClr>
                <a:srgbClr val="D45D00"/>
              </a:buClr>
              <a:defRPr/>
            </a:pPr>
            <a:r>
              <a:rPr lang="en-US" sz="1600" b="1" kern="0" dirty="0" smtClean="0">
                <a:solidFill>
                  <a:srgbClr val="E87722"/>
                </a:solidFill>
                <a:ea typeface="Arial Unicode MS" pitchFamily="34" charset="-128"/>
                <a:cs typeface="ＭＳ Ｐゴシック" charset="0"/>
              </a:rPr>
              <a:t>Solution</a:t>
            </a:r>
            <a:endParaRPr lang="en-US" sz="1600" b="1" kern="0" dirty="0">
              <a:solidFill>
                <a:srgbClr val="E87722"/>
              </a:solidFill>
              <a:ea typeface="Arial Unicode MS" pitchFamily="34" charset="-128"/>
              <a:cs typeface="ＭＳ Ｐゴシック" charset="0"/>
            </a:endParaRPr>
          </a:p>
        </p:txBody>
      </p:sp>
      <p:sp>
        <p:nvSpPr>
          <p:cNvPr id="51" name="TextBox 50"/>
          <p:cNvSpPr txBox="1"/>
          <p:nvPr/>
        </p:nvSpPr>
        <p:spPr>
          <a:xfrm>
            <a:off x="6391006" y="1714501"/>
            <a:ext cx="2448195" cy="4770611"/>
          </a:xfrm>
          <a:prstGeom prst="rect">
            <a:avLst/>
          </a:prstGeom>
          <a:solidFill>
            <a:sysClr val="window" lastClr="FFFFFF"/>
          </a:solidFill>
          <a:effectLst>
            <a:outerShdw blurRad="190500" algn="ctr" rotWithShape="0">
              <a:srgbClr val="000000">
                <a:alpha val="35000"/>
              </a:srgbClr>
            </a:outerShdw>
          </a:effectLst>
        </p:spPr>
        <p:txBody>
          <a:bodyPr wrap="square" lIns="182880" tIns="182880" rIns="182880" bIns="182880" rtlCol="0" anchor="t">
            <a:noAutofit/>
          </a:bodyPr>
          <a:lstStyle/>
          <a:p>
            <a:pPr algn="ctr" defTabSz="914071">
              <a:spcAft>
                <a:spcPct val="35000"/>
              </a:spcAft>
              <a:buClr>
                <a:srgbClr val="D45D00"/>
              </a:buClr>
              <a:defRPr/>
            </a:pPr>
            <a:r>
              <a:rPr lang="en-US" sz="1600" b="1" kern="0" dirty="0" smtClean="0">
                <a:solidFill>
                  <a:srgbClr val="739600"/>
                </a:solidFill>
                <a:ea typeface="Arial Unicode MS" pitchFamily="34" charset="-128"/>
                <a:cs typeface="ＭＳ Ｐゴシック" charset="0"/>
              </a:rPr>
              <a:t>Impact</a:t>
            </a:r>
            <a:endParaRPr lang="en-US" sz="1600" b="1" kern="0" dirty="0">
              <a:solidFill>
                <a:srgbClr val="739600"/>
              </a:solidFill>
              <a:ea typeface="Arial Unicode MS" pitchFamily="34" charset="-128"/>
              <a:cs typeface="ＭＳ Ｐゴシック" charset="0"/>
            </a:endParaRPr>
          </a:p>
        </p:txBody>
      </p:sp>
      <p:sp>
        <p:nvSpPr>
          <p:cNvPr id="67" name="TextBox 66"/>
          <p:cNvSpPr txBox="1"/>
          <p:nvPr/>
        </p:nvSpPr>
        <p:spPr>
          <a:xfrm>
            <a:off x="1306371" y="1058168"/>
            <a:ext cx="1375002" cy="523220"/>
          </a:xfrm>
          <a:prstGeom prst="rect">
            <a:avLst/>
          </a:prstGeom>
          <a:noFill/>
        </p:spPr>
        <p:txBody>
          <a:bodyPr wrap="square" lIns="91440" tIns="45720" rIns="91440" bIns="45720" rtlCol="0">
            <a:spAutoFit/>
          </a:bodyPr>
          <a:lstStyle/>
          <a:p>
            <a:pPr algn="ctr" defTabSz="914071">
              <a:spcBef>
                <a:spcPts val="1400"/>
              </a:spcBef>
            </a:pPr>
            <a:r>
              <a:rPr lang="en-US" sz="1400" b="1" dirty="0" smtClean="0">
                <a:solidFill>
                  <a:srgbClr val="E87722"/>
                </a:solidFill>
                <a:cs typeface="Arial" pitchFamily="34" charset="0"/>
              </a:rPr>
              <a:t>Target :  $4.27 MM</a:t>
            </a:r>
            <a:endParaRPr lang="en-US" sz="1400" b="1" dirty="0">
              <a:solidFill>
                <a:srgbClr val="E87722"/>
              </a:solidFill>
              <a:cs typeface="Arial" pitchFamily="34" charset="0"/>
            </a:endParaRPr>
          </a:p>
        </p:txBody>
      </p:sp>
      <p:sp>
        <p:nvSpPr>
          <p:cNvPr id="68" name="Isosceles Triangle 67"/>
          <p:cNvSpPr/>
          <p:nvPr/>
        </p:nvSpPr>
        <p:spPr>
          <a:xfrm rot="5400000">
            <a:off x="2862266" y="1221189"/>
            <a:ext cx="178065" cy="126281"/>
          </a:xfrm>
          <a:prstGeom prst="triangle">
            <a:avLst/>
          </a:prstGeom>
          <a:solidFill>
            <a:srgbClr val="E87722"/>
          </a:solidFill>
          <a:ln w="19050" cap="flat" cmpd="sng" algn="ctr">
            <a:noFill/>
            <a:prstDash val="solid"/>
          </a:ln>
          <a:effectLst/>
        </p:spPr>
        <p:txBody>
          <a:bodyPr lIns="91440" tIns="45720" rIns="91440" bIns="45720" rtlCol="0" anchor="ctr"/>
          <a:lstStyle/>
          <a:p>
            <a:pPr algn="ctr" defTabSz="914071">
              <a:defRPr/>
            </a:pPr>
            <a:endParaRPr lang="en-US" sz="1600" kern="0" dirty="0" smtClean="0">
              <a:solidFill>
                <a:prstClr val="white"/>
              </a:solidFill>
            </a:endParaRPr>
          </a:p>
        </p:txBody>
      </p:sp>
      <p:sp>
        <p:nvSpPr>
          <p:cNvPr id="42" name="Title 7"/>
          <p:cNvSpPr txBox="1">
            <a:spLocks/>
          </p:cNvSpPr>
          <p:nvPr/>
        </p:nvSpPr>
        <p:spPr>
          <a:xfrm>
            <a:off x="373570" y="392671"/>
            <a:ext cx="83968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fontAlgn="base">
              <a:spcBef>
                <a:spcPct val="0"/>
              </a:spcBef>
              <a:spcAft>
                <a:spcPct val="0"/>
              </a:spcAft>
              <a:defRPr b="1">
                <a:latin typeface="+mj-lt"/>
                <a:ea typeface="Geneva" charset="0"/>
                <a:cs typeface="+mj-cs"/>
              </a:defRPr>
            </a:lvl1pPr>
            <a:lvl2pPr fontAlgn="base">
              <a:spcBef>
                <a:spcPct val="0"/>
              </a:spcBef>
              <a:spcAft>
                <a:spcPct val="0"/>
              </a:spcAft>
              <a:defRPr>
                <a:latin typeface="Arial" charset="0"/>
                <a:ea typeface="Geneva" charset="0"/>
                <a:cs typeface="Arial Unicode MS" charset="0"/>
              </a:defRPr>
            </a:lvl2pPr>
            <a:lvl3pPr fontAlgn="base">
              <a:spcBef>
                <a:spcPct val="0"/>
              </a:spcBef>
              <a:spcAft>
                <a:spcPct val="0"/>
              </a:spcAft>
              <a:defRPr>
                <a:latin typeface="Arial" charset="0"/>
                <a:ea typeface="Geneva" charset="0"/>
                <a:cs typeface="Arial Unicode MS" charset="0"/>
              </a:defRPr>
            </a:lvl3pPr>
            <a:lvl4pPr fontAlgn="base">
              <a:spcBef>
                <a:spcPct val="0"/>
              </a:spcBef>
              <a:spcAft>
                <a:spcPct val="0"/>
              </a:spcAft>
              <a:defRPr>
                <a:latin typeface="Arial" charset="0"/>
                <a:ea typeface="Geneva" charset="0"/>
                <a:cs typeface="Arial Unicode MS" charset="0"/>
              </a:defRPr>
            </a:lvl4pPr>
            <a:lvl5pPr fontAlgn="base">
              <a:spcBef>
                <a:spcPct val="0"/>
              </a:spcBef>
              <a:spcAft>
                <a:spcPct val="0"/>
              </a:spcAft>
              <a:defRPr>
                <a:latin typeface="Arial" charset="0"/>
                <a:ea typeface="Geneva" charset="0"/>
                <a:cs typeface="Arial Unicode MS" charset="0"/>
              </a:defRPr>
            </a:lvl5pPr>
            <a:lvl6pPr marL="457200" fontAlgn="base">
              <a:spcBef>
                <a:spcPct val="0"/>
              </a:spcBef>
              <a:spcAft>
                <a:spcPct val="0"/>
              </a:spcAft>
              <a:defRPr>
                <a:latin typeface="Arial" charset="0"/>
                <a:ea typeface="Arial Unicode MS" charset="0"/>
                <a:cs typeface="Arial Unicode MS" charset="0"/>
              </a:defRPr>
            </a:lvl6pPr>
            <a:lvl7pPr marL="914400" fontAlgn="base">
              <a:spcBef>
                <a:spcPct val="0"/>
              </a:spcBef>
              <a:spcAft>
                <a:spcPct val="0"/>
              </a:spcAft>
              <a:defRPr>
                <a:latin typeface="Arial" charset="0"/>
                <a:ea typeface="Arial Unicode MS" charset="0"/>
                <a:cs typeface="Arial Unicode MS" charset="0"/>
              </a:defRPr>
            </a:lvl7pPr>
            <a:lvl8pPr marL="1371600" fontAlgn="base">
              <a:spcBef>
                <a:spcPct val="0"/>
              </a:spcBef>
              <a:spcAft>
                <a:spcPct val="0"/>
              </a:spcAft>
              <a:defRPr>
                <a:latin typeface="Arial" charset="0"/>
                <a:ea typeface="Arial Unicode MS" charset="0"/>
                <a:cs typeface="Arial Unicode MS" charset="0"/>
              </a:defRPr>
            </a:lvl8pPr>
            <a:lvl9pPr marL="1828800" fontAlgn="base">
              <a:spcBef>
                <a:spcPct val="0"/>
              </a:spcBef>
              <a:spcAft>
                <a:spcPct val="0"/>
              </a:spcAft>
              <a:defRPr>
                <a:latin typeface="Arial" charset="0"/>
                <a:ea typeface="Arial Unicode MS" charset="0"/>
                <a:cs typeface="Arial Unicode MS" charset="0"/>
              </a:defRPr>
            </a:lvl9pPr>
          </a:lstStyle>
          <a:p>
            <a:r>
              <a:rPr lang="en-US" dirty="0"/>
              <a:t>Rx Claim – Dev Continuous Improvement - 2017 </a:t>
            </a:r>
          </a:p>
        </p:txBody>
      </p:sp>
      <p:sp>
        <p:nvSpPr>
          <p:cNvPr id="43" name="TextBox 42"/>
          <p:cNvSpPr txBox="1"/>
          <p:nvPr/>
        </p:nvSpPr>
        <p:spPr>
          <a:xfrm>
            <a:off x="3082415" y="2337229"/>
            <a:ext cx="3108960" cy="520275"/>
          </a:xfrm>
          <a:prstGeom prst="rect">
            <a:avLst/>
          </a:prstGeom>
          <a:noFill/>
        </p:spPr>
        <p:txBody>
          <a:bodyPr wrap="square" lIns="0" tIns="0" rIns="0" bIns="0" rtlCol="0">
            <a:noAutofit/>
          </a:bodyPr>
          <a:lstStyle/>
          <a:p>
            <a:pPr defTabSz="1143366">
              <a:lnSpc>
                <a:spcPct val="150000"/>
              </a:lnSpc>
            </a:pPr>
            <a:r>
              <a:rPr lang="en-US" sz="900" dirty="0">
                <a:solidFill>
                  <a:srgbClr val="53565A"/>
                </a:solidFill>
              </a:rPr>
              <a:t>Standard automated process established to Monitor all user libraries in Production, Notify Users and purge unwanted data</a:t>
            </a:r>
          </a:p>
        </p:txBody>
      </p:sp>
      <p:sp>
        <p:nvSpPr>
          <p:cNvPr id="44" name="TextBox 43"/>
          <p:cNvSpPr txBox="1"/>
          <p:nvPr/>
        </p:nvSpPr>
        <p:spPr>
          <a:xfrm>
            <a:off x="6484497" y="2204363"/>
            <a:ext cx="2049913" cy="632335"/>
          </a:xfrm>
          <a:prstGeom prst="rect">
            <a:avLst/>
          </a:prstGeom>
          <a:noFill/>
        </p:spPr>
        <p:txBody>
          <a:bodyPr wrap="square" lIns="0" tIns="0" rIns="0" bIns="0" rtlCol="0">
            <a:noAutofit/>
          </a:bodyPr>
          <a:lstStyle/>
          <a:p>
            <a:pPr defTabSz="1143366">
              <a:lnSpc>
                <a:spcPct val="150000"/>
              </a:lnSpc>
            </a:pPr>
            <a:r>
              <a:rPr lang="en-US" sz="900" dirty="0">
                <a:solidFill>
                  <a:srgbClr val="53565A"/>
                </a:solidFill>
              </a:rPr>
              <a:t>Manual effort saved  100 hours / month</a:t>
            </a:r>
          </a:p>
          <a:p>
            <a:pPr defTabSz="1143366">
              <a:lnSpc>
                <a:spcPct val="150000"/>
              </a:lnSpc>
            </a:pPr>
            <a:r>
              <a:rPr lang="en-US" sz="900" dirty="0">
                <a:solidFill>
                  <a:srgbClr val="53565A"/>
                </a:solidFill>
              </a:rPr>
              <a:t>Storage saved 12 TB / </a:t>
            </a:r>
            <a:r>
              <a:rPr lang="en-US" sz="900" dirty="0" smtClean="0">
                <a:solidFill>
                  <a:srgbClr val="53565A"/>
                </a:solidFill>
              </a:rPr>
              <a:t>month </a:t>
            </a:r>
          </a:p>
          <a:p>
            <a:pPr defTabSz="1143366">
              <a:lnSpc>
                <a:spcPct val="150000"/>
              </a:lnSpc>
            </a:pPr>
            <a:r>
              <a:rPr lang="en-US" sz="900" dirty="0" smtClean="0">
                <a:solidFill>
                  <a:srgbClr val="53565A"/>
                </a:solidFill>
              </a:rPr>
              <a:t>Business </a:t>
            </a:r>
            <a:r>
              <a:rPr lang="en-US" sz="900" dirty="0">
                <a:solidFill>
                  <a:srgbClr val="53565A"/>
                </a:solidFill>
              </a:rPr>
              <a:t>Impact of </a:t>
            </a:r>
            <a:r>
              <a:rPr lang="en-US" sz="900" b="1" dirty="0">
                <a:solidFill>
                  <a:srgbClr val="D45D00"/>
                </a:solidFill>
              </a:rPr>
              <a:t>$3 MM</a:t>
            </a:r>
          </a:p>
        </p:txBody>
      </p:sp>
      <p:cxnSp>
        <p:nvCxnSpPr>
          <p:cNvPr id="45" name="Straight Connector 44"/>
          <p:cNvCxnSpPr/>
          <p:nvPr/>
        </p:nvCxnSpPr>
        <p:spPr>
          <a:xfrm>
            <a:off x="504292" y="2939143"/>
            <a:ext cx="7852173" cy="0"/>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46995" y="3418602"/>
            <a:ext cx="7948202" cy="68801"/>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3082415" y="2990369"/>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Developed a purge process which can be used to purge files at IFS location using File Naming Convention and Retention.</a:t>
            </a:r>
          </a:p>
        </p:txBody>
      </p:sp>
      <p:sp>
        <p:nvSpPr>
          <p:cNvPr id="168" name="TextBox 167"/>
          <p:cNvSpPr txBox="1"/>
          <p:nvPr/>
        </p:nvSpPr>
        <p:spPr>
          <a:xfrm>
            <a:off x="6484497" y="2969561"/>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Reusable Purge Process</a:t>
            </a:r>
          </a:p>
          <a:p>
            <a:pPr defTabSz="1143366">
              <a:lnSpc>
                <a:spcPct val="150000"/>
              </a:lnSpc>
            </a:pPr>
            <a:r>
              <a:rPr lang="en-US" sz="900" dirty="0" smtClean="0"/>
              <a:t>Business </a:t>
            </a:r>
            <a:r>
              <a:rPr lang="en-US" sz="900" dirty="0"/>
              <a:t>Impact of </a:t>
            </a:r>
            <a:r>
              <a:rPr lang="en-US" sz="900" b="1" dirty="0" smtClean="0">
                <a:solidFill>
                  <a:srgbClr val="D45D00"/>
                </a:solidFill>
              </a:rPr>
              <a:t>$0.4 7MM</a:t>
            </a:r>
            <a:endParaRPr lang="en-US" sz="900" b="1" dirty="0">
              <a:solidFill>
                <a:srgbClr val="D45D00"/>
              </a:solidFill>
            </a:endParaRPr>
          </a:p>
        </p:txBody>
      </p:sp>
      <p:cxnSp>
        <p:nvCxnSpPr>
          <p:cNvPr id="169" name="Straight Connector 168"/>
          <p:cNvCxnSpPr/>
          <p:nvPr/>
        </p:nvCxnSpPr>
        <p:spPr>
          <a:xfrm>
            <a:off x="433208" y="4071743"/>
            <a:ext cx="7961990" cy="112060"/>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502318" y="356186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Manual Process for generating reports through SAS Jobs for M&amp;R, Core and External Customers</a:t>
            </a:r>
          </a:p>
        </p:txBody>
      </p:sp>
      <p:sp>
        <p:nvSpPr>
          <p:cNvPr id="172" name="TextBox 171"/>
          <p:cNvSpPr txBox="1"/>
          <p:nvPr/>
        </p:nvSpPr>
        <p:spPr>
          <a:xfrm>
            <a:off x="3082817" y="3561869"/>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a:t>Created a utility to increase the performance and configured it for the 4 critical jobs </a:t>
            </a:r>
          </a:p>
        </p:txBody>
      </p:sp>
      <p:sp>
        <p:nvSpPr>
          <p:cNvPr id="174" name="TextBox 173"/>
          <p:cNvSpPr txBox="1"/>
          <p:nvPr/>
        </p:nvSpPr>
        <p:spPr>
          <a:xfrm>
            <a:off x="6484497" y="354902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Automated Reports for Business to analyze</a:t>
            </a:r>
          </a:p>
          <a:p>
            <a:pPr defTabSz="1143366">
              <a:lnSpc>
                <a:spcPct val="150000"/>
              </a:lnSpc>
            </a:pPr>
            <a:r>
              <a:rPr lang="en-US" sz="900" dirty="0" smtClean="0"/>
              <a:t>Business </a:t>
            </a:r>
            <a:r>
              <a:rPr lang="en-US" sz="900" dirty="0"/>
              <a:t>Impact of </a:t>
            </a:r>
            <a:r>
              <a:rPr lang="en-US" sz="900" b="1" dirty="0" smtClean="0">
                <a:solidFill>
                  <a:srgbClr val="D45D00"/>
                </a:solidFill>
              </a:rPr>
              <a:t>$0.36 MM</a:t>
            </a:r>
            <a:endParaRPr lang="en-US" sz="900" b="1" dirty="0">
              <a:solidFill>
                <a:srgbClr val="D45D00"/>
              </a:solidFill>
            </a:endParaRPr>
          </a:p>
        </p:txBody>
      </p:sp>
      <p:cxnSp>
        <p:nvCxnSpPr>
          <p:cNvPr id="175" name="Straight Connector 174"/>
          <p:cNvCxnSpPr/>
          <p:nvPr/>
        </p:nvCxnSpPr>
        <p:spPr>
          <a:xfrm>
            <a:off x="433208" y="4765705"/>
            <a:ext cx="7961990" cy="51227"/>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497129" y="4215013"/>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Spool files occupying space with no aging process with potential impact to system performance</a:t>
            </a:r>
            <a:endParaRPr lang="en-US" sz="900" dirty="0"/>
          </a:p>
        </p:txBody>
      </p:sp>
      <p:sp>
        <p:nvSpPr>
          <p:cNvPr id="177" name="TextBox 176"/>
          <p:cNvSpPr txBox="1"/>
          <p:nvPr/>
        </p:nvSpPr>
        <p:spPr>
          <a:xfrm>
            <a:off x="3082415" y="4215013"/>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Automated process to  delete Spool Files in Daily production basis aging</a:t>
            </a:r>
            <a:endParaRPr lang="en-US" sz="900" dirty="0"/>
          </a:p>
        </p:txBody>
      </p:sp>
      <p:sp>
        <p:nvSpPr>
          <p:cNvPr id="178" name="TextBox 177"/>
          <p:cNvSpPr txBox="1"/>
          <p:nvPr/>
        </p:nvSpPr>
        <p:spPr>
          <a:xfrm>
            <a:off x="6484497" y="4194205"/>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Avoid impact on System Performance</a:t>
            </a:r>
          </a:p>
          <a:p>
            <a:pPr defTabSz="1143366">
              <a:lnSpc>
                <a:spcPct val="150000"/>
              </a:lnSpc>
            </a:pPr>
            <a:r>
              <a:rPr lang="en-US" sz="900" dirty="0" smtClean="0"/>
              <a:t>Business </a:t>
            </a:r>
            <a:r>
              <a:rPr lang="en-US" sz="900" dirty="0"/>
              <a:t>Impact of </a:t>
            </a:r>
            <a:r>
              <a:rPr lang="en-US" sz="900" b="1" dirty="0" smtClean="0">
                <a:solidFill>
                  <a:srgbClr val="D45D00"/>
                </a:solidFill>
              </a:rPr>
              <a:t>$0.28 MM</a:t>
            </a:r>
            <a:endParaRPr lang="en-US" sz="900" b="1" dirty="0">
              <a:solidFill>
                <a:srgbClr val="D45D00"/>
              </a:solidFill>
            </a:endParaRPr>
          </a:p>
        </p:txBody>
      </p:sp>
      <p:sp>
        <p:nvSpPr>
          <p:cNvPr id="179" name="TextBox 178"/>
          <p:cNvSpPr txBox="1"/>
          <p:nvPr/>
        </p:nvSpPr>
        <p:spPr>
          <a:xfrm>
            <a:off x="497129" y="4980216"/>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Dual simultaneous development leading to defects and production issues</a:t>
            </a:r>
            <a:endParaRPr lang="en-US" sz="900" dirty="0"/>
          </a:p>
        </p:txBody>
      </p:sp>
      <p:sp>
        <p:nvSpPr>
          <p:cNvPr id="180" name="TextBox 179"/>
          <p:cNvSpPr txBox="1"/>
          <p:nvPr/>
        </p:nvSpPr>
        <p:spPr>
          <a:xfrm>
            <a:off x="3082415" y="4949801"/>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Creates </a:t>
            </a:r>
            <a:r>
              <a:rPr lang="en-US" sz="900" dirty="0"/>
              <a:t>a job which select those objects in CLMV25OBJ which has Todays create date </a:t>
            </a:r>
            <a:r>
              <a:rPr lang="en-US" sz="900" dirty="0" smtClean="0"/>
              <a:t>and check if these objects are currently checked out in </a:t>
            </a:r>
            <a:r>
              <a:rPr lang="en-US" sz="900" dirty="0"/>
              <a:t>Base release. If yes, then </a:t>
            </a:r>
            <a:r>
              <a:rPr lang="en-US" sz="900" dirty="0" smtClean="0"/>
              <a:t>auto mail to developers</a:t>
            </a:r>
            <a:endParaRPr lang="en-US" sz="900" dirty="0"/>
          </a:p>
        </p:txBody>
      </p:sp>
      <p:sp>
        <p:nvSpPr>
          <p:cNvPr id="181" name="TextBox 180"/>
          <p:cNvSpPr txBox="1"/>
          <p:nvPr/>
        </p:nvSpPr>
        <p:spPr>
          <a:xfrm>
            <a:off x="6484497" y="4949801"/>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Reusable Dual Development Comparison Tool</a:t>
            </a:r>
          </a:p>
          <a:p>
            <a:pPr defTabSz="1143366">
              <a:lnSpc>
                <a:spcPct val="150000"/>
              </a:lnSpc>
            </a:pPr>
            <a:r>
              <a:rPr lang="en-US" sz="900" dirty="0" smtClean="0"/>
              <a:t>Business </a:t>
            </a:r>
            <a:r>
              <a:rPr lang="en-US" sz="900" dirty="0"/>
              <a:t>Impact of </a:t>
            </a:r>
            <a:r>
              <a:rPr lang="en-US" sz="900" b="1" dirty="0" smtClean="0">
                <a:solidFill>
                  <a:srgbClr val="D45D00"/>
                </a:solidFill>
              </a:rPr>
              <a:t>$0.24 MM</a:t>
            </a:r>
            <a:endParaRPr lang="en-US" sz="900" b="1" dirty="0">
              <a:solidFill>
                <a:srgbClr val="D45D00"/>
              </a:solidFill>
            </a:endParaRPr>
          </a:p>
        </p:txBody>
      </p:sp>
      <p:cxnSp>
        <p:nvCxnSpPr>
          <p:cNvPr id="182" name="Straight Connector 181"/>
          <p:cNvCxnSpPr/>
          <p:nvPr/>
        </p:nvCxnSpPr>
        <p:spPr>
          <a:xfrm>
            <a:off x="490499" y="5674180"/>
            <a:ext cx="7904698" cy="40821"/>
          </a:xfrm>
          <a:prstGeom prst="line">
            <a:avLst/>
          </a:prstGeom>
          <a:ln>
            <a:solidFill>
              <a:srgbClr val="92C83E"/>
            </a:solidFill>
            <a:prstDash val="dash"/>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497129" y="5760697"/>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Manual process for creating the 835 File with no purge process and tracking mechanism of issues </a:t>
            </a:r>
            <a:endParaRPr lang="en-US" sz="900" dirty="0"/>
          </a:p>
        </p:txBody>
      </p:sp>
      <p:sp>
        <p:nvSpPr>
          <p:cNvPr id="228" name="TextBox 227"/>
          <p:cNvSpPr txBox="1"/>
          <p:nvPr/>
        </p:nvSpPr>
        <p:spPr>
          <a:xfrm>
            <a:off x="3082415" y="5755825"/>
            <a:ext cx="3108960"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r>
              <a:rPr lang="en-US" sz="900" dirty="0" smtClean="0"/>
              <a:t>Created </a:t>
            </a:r>
            <a:r>
              <a:rPr lang="en-US" sz="900" dirty="0"/>
              <a:t>a </a:t>
            </a:r>
            <a:r>
              <a:rPr lang="en-US" sz="900" dirty="0" smtClean="0"/>
              <a:t>Auto </a:t>
            </a:r>
            <a:r>
              <a:rPr lang="en-US" sz="900" dirty="0"/>
              <a:t>purge </a:t>
            </a:r>
            <a:r>
              <a:rPr lang="en-US" sz="900" dirty="0" smtClean="0"/>
              <a:t>process for the </a:t>
            </a:r>
            <a:r>
              <a:rPr lang="en-US" sz="900" dirty="0"/>
              <a:t>files for empty members in defined libraries </a:t>
            </a:r>
            <a:r>
              <a:rPr lang="en-US" sz="900" dirty="0" smtClean="0"/>
              <a:t>at </a:t>
            </a:r>
            <a:r>
              <a:rPr lang="en-US" sz="900" dirty="0"/>
              <a:t>defined intervals </a:t>
            </a:r>
            <a:r>
              <a:rPr lang="en-US" sz="900" dirty="0" smtClean="0"/>
              <a:t>with an </a:t>
            </a:r>
            <a:r>
              <a:rPr lang="en-US" sz="900" dirty="0"/>
              <a:t>input file to store the details of the files, libraries , record threshold for purge</a:t>
            </a:r>
          </a:p>
        </p:txBody>
      </p:sp>
      <p:sp>
        <p:nvSpPr>
          <p:cNvPr id="229" name="TextBox 228"/>
          <p:cNvSpPr txBox="1"/>
          <p:nvPr/>
        </p:nvSpPr>
        <p:spPr>
          <a:xfrm>
            <a:off x="6484497" y="5766229"/>
            <a:ext cx="2241535" cy="520275"/>
          </a:xfrm>
          <a:prstGeom prst="rect">
            <a:avLst/>
          </a:prstGeom>
          <a:noFill/>
        </p:spPr>
        <p:txBody>
          <a:bodyPr wrap="square" lIns="0" tIns="0" rIns="0" bIns="0" rtlCol="0">
            <a:noAutofit/>
          </a:bodyPr>
          <a:lstStyle>
            <a:defPPr>
              <a:defRPr lang="en-US"/>
            </a:defPPr>
            <a:lvl1pPr>
              <a:defRPr sz="1000">
                <a:solidFill>
                  <a:srgbClr val="53565A"/>
                </a:solidFill>
              </a:defRPr>
            </a:lvl1pPr>
          </a:lstStyle>
          <a:p>
            <a:pPr defTabSz="1143366">
              <a:lnSpc>
                <a:spcPct val="150000"/>
              </a:lnSpc>
            </a:pPr>
            <a:r>
              <a:rPr lang="en-US" sz="900" dirty="0" smtClean="0"/>
              <a:t>Avoid impact on System Performance</a:t>
            </a:r>
          </a:p>
          <a:p>
            <a:pPr defTabSz="1143366">
              <a:lnSpc>
                <a:spcPct val="150000"/>
              </a:lnSpc>
            </a:pPr>
            <a:r>
              <a:rPr lang="en-US" sz="900" dirty="0" smtClean="0"/>
              <a:t>Business </a:t>
            </a:r>
            <a:r>
              <a:rPr lang="en-US" sz="900" dirty="0"/>
              <a:t>Impact of </a:t>
            </a:r>
            <a:r>
              <a:rPr lang="en-US" sz="900" b="1" dirty="0" smtClean="0">
                <a:solidFill>
                  <a:srgbClr val="D45D00"/>
                </a:solidFill>
              </a:rPr>
              <a:t>$0.13 MM</a:t>
            </a:r>
            <a:endParaRPr lang="en-US" sz="900" b="1" dirty="0">
              <a:solidFill>
                <a:srgbClr val="D45D00"/>
              </a:solidFill>
            </a:endParaRPr>
          </a:p>
        </p:txBody>
      </p:sp>
      <p:grpSp>
        <p:nvGrpSpPr>
          <p:cNvPr id="14" name="Group 13"/>
          <p:cNvGrpSpPr/>
          <p:nvPr/>
        </p:nvGrpSpPr>
        <p:grpSpPr>
          <a:xfrm>
            <a:off x="3082828" y="1001135"/>
            <a:ext cx="541407" cy="553908"/>
            <a:chOff x="4099719" y="699082"/>
            <a:chExt cx="914400" cy="914400"/>
          </a:xfrm>
        </p:grpSpPr>
        <p:sp>
          <p:nvSpPr>
            <p:cNvPr id="230" name="Oval 229"/>
            <p:cNvSpPr/>
            <p:nvPr/>
          </p:nvSpPr>
          <p:spPr>
            <a:xfrm>
              <a:off x="4099719" y="699082"/>
              <a:ext cx="914400" cy="914400"/>
            </a:xfrm>
            <a:prstGeom prst="ellipse">
              <a:avLst/>
            </a:prstGeom>
            <a:solidFill>
              <a:srgbClr val="FFFFFF"/>
            </a:solidFill>
            <a:ln w="38100" cap="flat" cmpd="sng" algn="ctr">
              <a:solidFill>
                <a:srgbClr val="888B8D"/>
              </a:solidFill>
              <a:prstDash val="solid"/>
            </a:ln>
            <a:effectLst/>
          </p:spPr>
          <p:txBody>
            <a:bodyPr lIns="91440" tIns="45720" rIns="91440" bIns="45720" rtlCol="0" anchor="ctr"/>
            <a:lstStyle/>
            <a:p>
              <a:pPr>
                <a:defRPr/>
              </a:pPr>
              <a:endParaRPr lang="en-US" sz="1600" kern="0" dirty="0">
                <a:solidFill>
                  <a:srgbClr val="444444"/>
                </a:solidFill>
              </a:endParaRPr>
            </a:p>
          </p:txBody>
        </p:sp>
        <p:pic>
          <p:nvPicPr>
            <p:cNvPr id="231" name="Picture 2" descr="N:\Graphics\Optum_icons\Empower_icon_1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029" y="859102"/>
              <a:ext cx="525780" cy="594360"/>
            </a:xfrm>
            <a:prstGeom prst="rect">
              <a:avLst/>
            </a:prstGeom>
            <a:noFill/>
            <a:extLst>
              <a:ext uri="{909E8E84-426E-40DD-AFC4-6F175D3DCCD1}">
                <a14:hiddenFill xmlns:a14="http://schemas.microsoft.com/office/drawing/2010/main">
                  <a:solidFill>
                    <a:srgbClr val="FFFFFF"/>
                  </a:solidFill>
                </a14:hiddenFill>
              </a:ext>
            </a:extLst>
          </p:spPr>
        </p:pic>
      </p:grpSp>
      <p:sp>
        <p:nvSpPr>
          <p:cNvPr id="232" name="Rectangle 231"/>
          <p:cNvSpPr/>
          <p:nvPr/>
        </p:nvSpPr>
        <p:spPr>
          <a:xfrm>
            <a:off x="433208" y="1001138"/>
            <a:ext cx="918326" cy="521743"/>
          </a:xfrm>
          <a:prstGeom prst="rect">
            <a:avLst/>
          </a:prstGeom>
          <a:solidFill>
            <a:srgbClr val="E87722"/>
          </a:solidFill>
        </p:spPr>
        <p:txBody>
          <a:bodyPr wrap="none" anchor="ctr" anchorCtr="0">
            <a:noAutofit/>
          </a:bodyPr>
          <a:lstStyle/>
          <a:p>
            <a:pPr algn="ctr"/>
            <a:r>
              <a:rPr lang="en-US" sz="1500" b="1" dirty="0" smtClean="0">
                <a:solidFill>
                  <a:prstClr val="white"/>
                </a:solidFill>
                <a:effectLst>
                  <a:outerShdw blurRad="38100" dist="38100" dir="2700000" algn="tl">
                    <a:srgbClr val="000000">
                      <a:alpha val="43137"/>
                    </a:srgbClr>
                  </a:outerShdw>
                </a:effectLst>
              </a:rPr>
              <a:t>Achieved </a:t>
            </a:r>
          </a:p>
          <a:p>
            <a:pPr algn="ctr"/>
            <a:r>
              <a:rPr lang="en-US" sz="1500" b="1" dirty="0" smtClean="0">
                <a:solidFill>
                  <a:prstClr val="white"/>
                </a:solidFill>
                <a:effectLst>
                  <a:outerShdw blurRad="38100" dist="38100" dir="2700000" algn="tl">
                    <a:srgbClr val="000000">
                      <a:alpha val="43137"/>
                    </a:srgbClr>
                  </a:outerShdw>
                </a:effectLst>
              </a:rPr>
              <a:t>$ 5.18 MM</a:t>
            </a:r>
            <a:endParaRPr lang="en-US" sz="1500" b="1" u="sng" dirty="0">
              <a:solidFill>
                <a:prstClr val="white"/>
              </a:solidFill>
              <a:cs typeface="Arial" pitchFamily="34" charset="0"/>
            </a:endParaRPr>
          </a:p>
        </p:txBody>
      </p:sp>
      <p:cxnSp>
        <p:nvCxnSpPr>
          <p:cNvPr id="235" name="Straight Connector 234"/>
          <p:cNvCxnSpPr/>
          <p:nvPr/>
        </p:nvCxnSpPr>
        <p:spPr>
          <a:xfrm>
            <a:off x="7665712" y="943831"/>
            <a:ext cx="0" cy="502920"/>
          </a:xfrm>
          <a:prstGeom prst="line">
            <a:avLst/>
          </a:prstGeom>
          <a:noFill/>
          <a:ln w="12700" cap="flat" cmpd="sng" algn="ctr">
            <a:solidFill>
              <a:srgbClr val="E87722"/>
            </a:solidFill>
            <a:prstDash val="solid"/>
          </a:ln>
          <a:effectLst/>
        </p:spPr>
      </p:cxnSp>
      <p:grpSp>
        <p:nvGrpSpPr>
          <p:cNvPr id="16" name="Group 15"/>
          <p:cNvGrpSpPr/>
          <p:nvPr/>
        </p:nvGrpSpPr>
        <p:grpSpPr>
          <a:xfrm>
            <a:off x="3750811" y="959322"/>
            <a:ext cx="5164590" cy="572731"/>
            <a:chOff x="4975377" y="895360"/>
            <a:chExt cx="6011278" cy="806538"/>
          </a:xfrm>
        </p:grpSpPr>
        <p:grpSp>
          <p:nvGrpSpPr>
            <p:cNvPr id="69" name="Group 68"/>
            <p:cNvGrpSpPr/>
            <p:nvPr/>
          </p:nvGrpSpPr>
          <p:grpSpPr>
            <a:xfrm>
              <a:off x="4975377" y="914399"/>
              <a:ext cx="2565742" cy="772933"/>
              <a:chOff x="4009141" y="1340637"/>
              <a:chExt cx="1929078" cy="828143"/>
            </a:xfrm>
          </p:grpSpPr>
          <p:grpSp>
            <p:nvGrpSpPr>
              <p:cNvPr id="70" name="Group 69"/>
              <p:cNvGrpSpPr/>
              <p:nvPr/>
            </p:nvGrpSpPr>
            <p:grpSpPr>
              <a:xfrm>
                <a:off x="4009141" y="1340637"/>
                <a:ext cx="1929078" cy="828143"/>
                <a:chOff x="31225" y="5845908"/>
                <a:chExt cx="1929078" cy="828143"/>
              </a:xfrm>
            </p:grpSpPr>
            <p:sp>
              <p:nvSpPr>
                <p:cNvPr id="74" name="TextBox 73"/>
                <p:cNvSpPr txBox="1"/>
                <p:nvPr/>
              </p:nvSpPr>
              <p:spPr>
                <a:xfrm>
                  <a:off x="31225" y="5917741"/>
                  <a:ext cx="743647" cy="557256"/>
                </a:xfrm>
                <a:prstGeom prst="rect">
                  <a:avLst/>
                </a:prstGeom>
                <a:noFill/>
              </p:spPr>
              <p:txBody>
                <a:bodyPr wrap="square" lIns="91440" tIns="45720" rIns="91440" bIns="45720" rtlCol="0">
                  <a:spAutoFit/>
                </a:bodyPr>
                <a:lstStyle/>
                <a:p>
                  <a:pPr algn="ctr" defTabSz="914071">
                    <a:spcBef>
                      <a:spcPts val="1400"/>
                    </a:spcBef>
                    <a:defRPr/>
                  </a:pPr>
                  <a:r>
                    <a:rPr lang="en-US" sz="900" kern="0" dirty="0" smtClean="0">
                      <a:solidFill>
                        <a:srgbClr val="444444"/>
                      </a:solidFill>
                      <a:cs typeface="Arial" pitchFamily="34" charset="0"/>
                    </a:rPr>
                    <a:t>27 Ideas Implemented</a:t>
                  </a:r>
                </a:p>
              </p:txBody>
            </p:sp>
            <p:sp>
              <p:nvSpPr>
                <p:cNvPr id="75" name="TextBox 74"/>
                <p:cNvSpPr txBox="1"/>
                <p:nvPr/>
              </p:nvSpPr>
              <p:spPr>
                <a:xfrm>
                  <a:off x="807008" y="5845908"/>
                  <a:ext cx="1153295" cy="828143"/>
                </a:xfrm>
                <a:prstGeom prst="rect">
                  <a:avLst/>
                </a:prstGeom>
                <a:noFill/>
              </p:spPr>
              <p:txBody>
                <a:bodyPr wrap="square" lIns="91440" tIns="45720" rIns="91440" bIns="45720" rtlCol="0">
                  <a:spAutoFit/>
                </a:bodyPr>
                <a:lstStyle/>
                <a:p>
                  <a:pPr algn="ctr" defTabSz="914071">
                    <a:spcBef>
                      <a:spcPts val="1400"/>
                    </a:spcBef>
                    <a:defRPr/>
                  </a:pPr>
                  <a:r>
                    <a:rPr lang="en-US" sz="900" kern="0" dirty="0" smtClean="0">
                      <a:solidFill>
                        <a:srgbClr val="444444"/>
                      </a:solidFill>
                      <a:cs typeface="Arial" pitchFamily="34" charset="0"/>
                    </a:rPr>
                    <a:t>SSMO - $4.7 MM </a:t>
                  </a:r>
                </a:p>
                <a:p>
                  <a:pPr algn="ctr" defTabSz="914071">
                    <a:spcBef>
                      <a:spcPts val="1400"/>
                    </a:spcBef>
                    <a:defRPr/>
                  </a:pPr>
                  <a:r>
                    <a:rPr lang="en-US" sz="900" kern="0" dirty="0" smtClean="0">
                      <a:solidFill>
                        <a:srgbClr val="444444"/>
                      </a:solidFill>
                      <a:cs typeface="Arial" pitchFamily="34" charset="0"/>
                    </a:rPr>
                    <a:t>Govt Pgm– 0.27 MM</a:t>
                  </a:r>
                </a:p>
              </p:txBody>
            </p:sp>
          </p:grpSp>
          <p:cxnSp>
            <p:nvCxnSpPr>
              <p:cNvPr id="71" name="Straight Connector 70"/>
              <p:cNvCxnSpPr/>
              <p:nvPr/>
            </p:nvCxnSpPr>
            <p:spPr>
              <a:xfrm>
                <a:off x="4794465" y="1412470"/>
                <a:ext cx="0" cy="502920"/>
              </a:xfrm>
              <a:prstGeom prst="line">
                <a:avLst/>
              </a:prstGeom>
              <a:noFill/>
              <a:ln w="12700" cap="flat" cmpd="sng" algn="ctr">
                <a:solidFill>
                  <a:srgbClr val="E87722"/>
                </a:solidFill>
                <a:prstDash val="solid"/>
              </a:ln>
              <a:effectLst/>
            </p:spPr>
          </p:cxnSp>
          <p:cxnSp>
            <p:nvCxnSpPr>
              <p:cNvPr id="72" name="Straight Connector 71"/>
              <p:cNvCxnSpPr/>
              <p:nvPr/>
            </p:nvCxnSpPr>
            <p:spPr>
              <a:xfrm>
                <a:off x="5938219" y="1412471"/>
                <a:ext cx="0" cy="502921"/>
              </a:xfrm>
              <a:prstGeom prst="line">
                <a:avLst/>
              </a:prstGeom>
              <a:noFill/>
              <a:ln w="12700" cap="flat" cmpd="sng" algn="ctr">
                <a:solidFill>
                  <a:srgbClr val="E87722"/>
                </a:solidFill>
                <a:prstDash val="solid"/>
              </a:ln>
              <a:effectLst/>
            </p:spPr>
          </p:cxnSp>
        </p:grpSp>
        <p:sp>
          <p:nvSpPr>
            <p:cNvPr id="234" name="TextBox 233"/>
            <p:cNvSpPr txBox="1"/>
            <p:nvPr/>
          </p:nvSpPr>
          <p:spPr>
            <a:xfrm>
              <a:off x="9509919" y="895360"/>
              <a:ext cx="1476736" cy="772933"/>
            </a:xfrm>
            <a:prstGeom prst="rect">
              <a:avLst/>
            </a:prstGeom>
            <a:noFill/>
          </p:spPr>
          <p:txBody>
            <a:bodyPr wrap="square" lIns="91440" tIns="45720" rIns="91440" bIns="45720" rtlCol="0">
              <a:spAutoFit/>
            </a:bodyPr>
            <a:lstStyle/>
            <a:p>
              <a:pPr algn="ctr" defTabSz="914071">
                <a:spcBef>
                  <a:spcPts val="1400"/>
                </a:spcBef>
                <a:defRPr/>
              </a:pPr>
              <a:r>
                <a:rPr lang="en-US" sz="900" kern="0" dirty="0" smtClean="0">
                  <a:solidFill>
                    <a:srgbClr val="D45D00"/>
                  </a:solidFill>
                  <a:cs typeface="Arial" pitchFamily="34" charset="0"/>
                </a:rPr>
                <a:t>24%</a:t>
              </a:r>
              <a:r>
                <a:rPr lang="en-US" sz="900" kern="0" dirty="0" smtClean="0">
                  <a:solidFill>
                    <a:srgbClr val="444444"/>
                  </a:solidFill>
                  <a:cs typeface="Arial" pitchFamily="34" charset="0"/>
                </a:rPr>
                <a:t> Lean Trained </a:t>
              </a:r>
            </a:p>
            <a:p>
              <a:pPr algn="ctr" defTabSz="914071">
                <a:spcBef>
                  <a:spcPts val="1400"/>
                </a:spcBef>
                <a:defRPr/>
              </a:pPr>
              <a:r>
                <a:rPr lang="en-US" sz="900" kern="0" dirty="0" smtClean="0">
                  <a:solidFill>
                    <a:srgbClr val="D45D00"/>
                  </a:solidFill>
                  <a:cs typeface="Arial" pitchFamily="34" charset="0"/>
                </a:rPr>
                <a:t>7%</a:t>
              </a:r>
              <a:r>
                <a:rPr lang="en-US" sz="900" kern="0" dirty="0" smtClean="0">
                  <a:solidFill>
                    <a:srgbClr val="444444"/>
                  </a:solidFill>
                  <a:cs typeface="Arial" pitchFamily="34" charset="0"/>
                </a:rPr>
                <a:t> Lean Certified</a:t>
              </a:r>
            </a:p>
          </p:txBody>
        </p:sp>
        <p:sp>
          <p:nvSpPr>
            <p:cNvPr id="15" name="Rectangle 14"/>
            <p:cNvSpPr/>
            <p:nvPr/>
          </p:nvSpPr>
          <p:spPr>
            <a:xfrm>
              <a:off x="7528719" y="928965"/>
              <a:ext cx="1772782" cy="772933"/>
            </a:xfrm>
            <a:prstGeom prst="rect">
              <a:avLst/>
            </a:prstGeom>
            <a:noFill/>
          </p:spPr>
          <p:txBody>
            <a:bodyPr wrap="square" lIns="91440" tIns="45720" rIns="91440" bIns="45720" rtlCol="0">
              <a:spAutoFit/>
            </a:bodyPr>
            <a:lstStyle/>
            <a:p>
              <a:pPr algn="ctr" defTabSz="914071">
                <a:spcBef>
                  <a:spcPts val="1400"/>
                </a:spcBef>
              </a:pPr>
              <a:r>
                <a:rPr lang="en-US" sz="900" kern="0" dirty="0">
                  <a:solidFill>
                    <a:srgbClr val="444444"/>
                  </a:solidFill>
                  <a:cs typeface="Arial" pitchFamily="34" charset="0"/>
                </a:rPr>
                <a:t>DELI – 0.1 MM</a:t>
              </a:r>
            </a:p>
            <a:p>
              <a:pPr algn="ctr" defTabSz="914071">
                <a:spcBef>
                  <a:spcPts val="1400"/>
                </a:spcBef>
              </a:pPr>
              <a:r>
                <a:rPr lang="en-US" sz="900" kern="0" dirty="0">
                  <a:solidFill>
                    <a:srgbClr val="444444"/>
                  </a:solidFill>
                  <a:cs typeface="Arial" pitchFamily="34" charset="0"/>
                </a:rPr>
                <a:t>Retrofit </a:t>
              </a:r>
              <a:r>
                <a:rPr lang="en-US" sz="900" kern="0" dirty="0" smtClean="0">
                  <a:solidFill>
                    <a:srgbClr val="444444"/>
                  </a:solidFill>
                  <a:cs typeface="Arial" pitchFamily="34" charset="0"/>
                </a:rPr>
                <a:t> - $</a:t>
              </a:r>
              <a:r>
                <a:rPr lang="en-US" sz="900" kern="0" dirty="0">
                  <a:solidFill>
                    <a:srgbClr val="444444"/>
                  </a:solidFill>
                  <a:cs typeface="Arial" pitchFamily="34" charset="0"/>
                </a:rPr>
                <a:t>0.8 MM</a:t>
              </a:r>
            </a:p>
          </p:txBody>
        </p:sp>
      </p:grpSp>
    </p:spTree>
    <p:extLst>
      <p:ext uri="{BB962C8B-B14F-4D97-AF65-F5344CB8AC3E}">
        <p14:creationId xmlns:p14="http://schemas.microsoft.com/office/powerpoint/2010/main" val="3708781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Calibri" panose="020F0502020204030204" pitchFamily="34" charset="0"/>
              </a:rPr>
              <a:t>Agenda</a:t>
            </a:r>
            <a:endParaRPr lang="en-US" b="1" dirty="0">
              <a:cs typeface="Calibri" panose="020F0502020204030204" pitchFamily="34" charset="0"/>
            </a:endParaRPr>
          </a:p>
        </p:txBody>
      </p:sp>
      <p:sp>
        <p:nvSpPr>
          <p:cNvPr id="4" name="Rectangle 3"/>
          <p:cNvSpPr/>
          <p:nvPr/>
        </p:nvSpPr>
        <p:spPr bwMode="auto">
          <a:xfrm>
            <a:off x="7972692" y="1227909"/>
            <a:ext cx="228600" cy="2133600"/>
          </a:xfrm>
          <a:prstGeom prst="rect">
            <a:avLst/>
          </a:prstGeom>
          <a:solidFill>
            <a:srgbClr val="53565A">
              <a:alpha val="14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bodyPr>
          <a:lstStyle/>
          <a:p>
            <a:pPr marL="168275" marR="0" indent="-168275" algn="l" defTabSz="914400" rtl="0" eaLnBrk="1" fontAlgn="base" latinLnBrk="0" hangingPunct="1">
              <a:lnSpc>
                <a:spcPct val="95000"/>
              </a:lnSpc>
              <a:spcBef>
                <a:spcPct val="0"/>
              </a:spcBef>
              <a:spcAft>
                <a:spcPct val="35000"/>
              </a:spcAft>
              <a:buClr>
                <a:schemeClr val="accent1"/>
              </a:buClr>
              <a:buSzTx/>
              <a:buFontTx/>
              <a:buChar char="•"/>
              <a:tabLst/>
            </a:pPr>
            <a:endParaRPr kumimoji="0" lang="en-US" sz="20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
        <p:nvSpPr>
          <p:cNvPr id="5" name="Rectangle 4"/>
          <p:cNvSpPr/>
          <p:nvPr/>
        </p:nvSpPr>
        <p:spPr bwMode="auto">
          <a:xfrm>
            <a:off x="8429892" y="1227909"/>
            <a:ext cx="228600" cy="2133600"/>
          </a:xfrm>
          <a:prstGeom prst="rect">
            <a:avLst/>
          </a:prstGeom>
          <a:solidFill>
            <a:srgbClr val="53565A">
              <a:alpha val="14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bodyPr>
          <a:lstStyle/>
          <a:p>
            <a:pPr marL="168275" marR="0" indent="-168275" algn="l" defTabSz="914400" rtl="0" eaLnBrk="1" fontAlgn="base" latinLnBrk="0" hangingPunct="1">
              <a:lnSpc>
                <a:spcPct val="95000"/>
              </a:lnSpc>
              <a:spcBef>
                <a:spcPct val="0"/>
              </a:spcBef>
              <a:spcAft>
                <a:spcPct val="35000"/>
              </a:spcAft>
              <a:buClr>
                <a:schemeClr val="accent1"/>
              </a:buClr>
              <a:buSzTx/>
              <a:buFontTx/>
              <a:buChar char="•"/>
              <a:tabLst/>
            </a:pPr>
            <a:endParaRPr kumimoji="0" lang="en-US" sz="20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
        <p:nvSpPr>
          <p:cNvPr id="6" name="Rectangle 5"/>
          <p:cNvSpPr/>
          <p:nvPr/>
        </p:nvSpPr>
        <p:spPr bwMode="auto">
          <a:xfrm>
            <a:off x="7515492" y="1227909"/>
            <a:ext cx="228600" cy="2133600"/>
          </a:xfrm>
          <a:prstGeom prst="rect">
            <a:avLst/>
          </a:prstGeom>
          <a:solidFill>
            <a:srgbClr val="53565A">
              <a:alpha val="14000"/>
            </a:srgbClr>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rtlCol="0" anchor="t" anchorCtr="0" compatLnSpc="1">
            <a:prstTxWarp prst="textNoShape">
              <a:avLst/>
            </a:prstTxWarp>
          </a:bodyPr>
          <a:lstStyle/>
          <a:p>
            <a:pPr marL="168275" marR="0" indent="-168275" algn="l" defTabSz="914400" rtl="0" eaLnBrk="1" fontAlgn="base" latinLnBrk="0" hangingPunct="1">
              <a:lnSpc>
                <a:spcPct val="95000"/>
              </a:lnSpc>
              <a:spcBef>
                <a:spcPct val="0"/>
              </a:spcBef>
              <a:spcAft>
                <a:spcPct val="35000"/>
              </a:spcAft>
              <a:buClr>
                <a:schemeClr val="accent1"/>
              </a:buClr>
              <a:buSzTx/>
              <a:buFontTx/>
              <a:buChar char="•"/>
              <a:tabLst/>
            </a:pPr>
            <a:endParaRPr kumimoji="0" lang="en-US" sz="2000" b="0" i="0" u="none" strike="noStrike" cap="none" normalizeH="0" baseline="0" dirty="0" smtClean="0">
              <a:ln>
                <a:noFill/>
              </a:ln>
              <a:solidFill>
                <a:schemeClr val="tx1"/>
              </a:solidFill>
              <a:effectLst/>
              <a:latin typeface="Arial" charset="0"/>
              <a:ea typeface="Arial Unicode MS" pitchFamily="34" charset="-128"/>
              <a:cs typeface="Arial Unicode MS" pitchFamily="34" charset="-128"/>
            </a:endParaRPr>
          </a:p>
        </p:txBody>
      </p:sp>
      <p:sp>
        <p:nvSpPr>
          <p:cNvPr id="7" name="Rectangle 6"/>
          <p:cNvSpPr/>
          <p:nvPr/>
        </p:nvSpPr>
        <p:spPr>
          <a:xfrm>
            <a:off x="492036" y="1143000"/>
            <a:ext cx="3622764" cy="3733800"/>
          </a:xfrm>
          <a:prstGeom prst="rect">
            <a:avLst/>
          </a:prstGeom>
          <a:gradFill flip="none" rotWithShape="1">
            <a:gsLst>
              <a:gs pos="67000">
                <a:schemeClr val="bg1"/>
              </a:gs>
              <a:gs pos="0">
                <a:schemeClr val="bg1">
                  <a:lumMod val="95000"/>
                </a:schemeClr>
              </a:gs>
            </a:gsLst>
            <a:lin ang="16200000" scaled="1"/>
            <a:tileRect/>
          </a:gradFill>
          <a:ln w="28575">
            <a:gradFill>
              <a:gsLst>
                <a:gs pos="86000">
                  <a:srgbClr val="D45D00"/>
                </a:gs>
                <a:gs pos="13000">
                  <a:schemeClr val="bg1">
                    <a:lumMod val="95000"/>
                  </a:schemeClr>
                </a:gs>
              </a:gsLst>
              <a:lin ang="5400000" scaled="0"/>
            </a:gradFill>
          </a:ln>
          <a:effectLst>
            <a:outerShdw blurRad="228600" dist="38100" sx="97000" sy="97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53110">
              <a:lnSpc>
                <a:spcPct val="90000"/>
              </a:lnSpc>
              <a:spcBef>
                <a:spcPct val="0"/>
              </a:spcBef>
              <a:spcAft>
                <a:spcPct val="35000"/>
              </a:spcAft>
            </a:pPr>
            <a:endParaRPr lang="en-US" sz="1600" dirty="0" smtClean="0">
              <a:solidFill>
                <a:schemeClr val="accent2"/>
              </a:solidFill>
            </a:endParaRPr>
          </a:p>
        </p:txBody>
      </p:sp>
      <p:sp>
        <p:nvSpPr>
          <p:cNvPr id="8" name="Pentagon 7"/>
          <p:cNvSpPr/>
          <p:nvPr/>
        </p:nvSpPr>
        <p:spPr>
          <a:xfrm>
            <a:off x="1619590" y="914406"/>
            <a:ext cx="7524409" cy="609601"/>
          </a:xfrm>
          <a:prstGeom prst="homePlate">
            <a:avLst>
              <a:gd name="adj" fmla="val 0"/>
            </a:avLst>
          </a:prstGeom>
          <a:solidFill>
            <a:srgbClr val="D45D00"/>
          </a:solidFill>
          <a:ln w="12700">
            <a:no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smtClean="0">
                <a:solidFill>
                  <a:schemeClr val="bg1"/>
                </a:solidFill>
                <a:latin typeface="Calibri" panose="020F0502020204030204" pitchFamily="34" charset="0"/>
                <a:cs typeface="Calibri" panose="020F0502020204030204" pitchFamily="34" charset="0"/>
              </a:rPr>
              <a:t>Agenda</a:t>
            </a:r>
            <a:endParaRPr lang="en-US" sz="1400" b="1" dirty="0">
              <a:solidFill>
                <a:schemeClr val="bg1"/>
              </a:solidFill>
              <a:latin typeface="Calibri" panose="020F0502020204030204" pitchFamily="34" charset="0"/>
              <a:cs typeface="Calibri" panose="020F0502020204030204" pitchFamily="34" charset="0"/>
            </a:endParaRPr>
          </a:p>
        </p:txBody>
      </p:sp>
      <p:grpSp>
        <p:nvGrpSpPr>
          <p:cNvPr id="9" name="Group 37"/>
          <p:cNvGrpSpPr/>
          <p:nvPr/>
        </p:nvGrpSpPr>
        <p:grpSpPr>
          <a:xfrm>
            <a:off x="-14513" y="913856"/>
            <a:ext cx="1634105" cy="1067344"/>
            <a:chOff x="-14513" y="913856"/>
            <a:chExt cx="1634105" cy="659698"/>
          </a:xfrm>
          <a:solidFill>
            <a:srgbClr val="D19000"/>
          </a:solidFill>
        </p:grpSpPr>
        <p:sp>
          <p:nvSpPr>
            <p:cNvPr id="10" name="Rectangle 9"/>
            <p:cNvSpPr/>
            <p:nvPr/>
          </p:nvSpPr>
          <p:spPr>
            <a:xfrm flipV="1">
              <a:off x="-14513" y="920973"/>
              <a:ext cx="515371" cy="652581"/>
            </a:xfrm>
            <a:prstGeom prst="rect">
              <a:avLst/>
            </a:prstGeom>
            <a:grpFill/>
            <a:ln w="12700">
              <a:no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200" dirty="0">
                <a:solidFill>
                  <a:srgbClr val="4D4F53"/>
                </a:solidFill>
                <a:cs typeface="Arial" pitchFamily="34" charset="0"/>
              </a:endParaRPr>
            </a:p>
          </p:txBody>
        </p:sp>
        <p:sp>
          <p:nvSpPr>
            <p:cNvPr id="11" name="Freeform 10"/>
            <p:cNvSpPr/>
            <p:nvPr/>
          </p:nvSpPr>
          <p:spPr>
            <a:xfrm flipH="1" flipV="1">
              <a:off x="494662" y="913856"/>
              <a:ext cx="1124930" cy="659469"/>
            </a:xfrm>
            <a:custGeom>
              <a:avLst/>
              <a:gdLst>
                <a:gd name="connsiteX0" fmla="*/ 0 w 1190171"/>
                <a:gd name="connsiteY0" fmla="*/ 624114 h 1378857"/>
                <a:gd name="connsiteX1" fmla="*/ 0 w 1190171"/>
                <a:gd name="connsiteY1" fmla="*/ 1378857 h 1378857"/>
                <a:gd name="connsiteX2" fmla="*/ 1175657 w 1190171"/>
                <a:gd name="connsiteY2" fmla="*/ 1364343 h 1378857"/>
                <a:gd name="connsiteX3" fmla="*/ 1190171 w 1190171"/>
                <a:gd name="connsiteY3" fmla="*/ 0 h 1378857"/>
                <a:gd name="connsiteX4" fmla="*/ 0 w 1190171"/>
                <a:gd name="connsiteY4" fmla="*/ 624114 h 1378857"/>
                <a:gd name="connsiteX0" fmla="*/ 0 w 1191094"/>
                <a:gd name="connsiteY0" fmla="*/ 624114 h 1378857"/>
                <a:gd name="connsiteX1" fmla="*/ 0 w 1191094"/>
                <a:gd name="connsiteY1" fmla="*/ 1378857 h 1378857"/>
                <a:gd name="connsiteX2" fmla="*/ 1191094 w 1191094"/>
                <a:gd name="connsiteY2" fmla="*/ 1357993 h 1378857"/>
                <a:gd name="connsiteX3" fmla="*/ 1190171 w 1191094"/>
                <a:gd name="connsiteY3" fmla="*/ 0 h 1378857"/>
                <a:gd name="connsiteX4" fmla="*/ 0 w 1191094"/>
                <a:gd name="connsiteY4" fmla="*/ 624114 h 1378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094" h="1378857">
                  <a:moveTo>
                    <a:pt x="0" y="624114"/>
                  </a:moveTo>
                  <a:lnTo>
                    <a:pt x="0" y="1378857"/>
                  </a:lnTo>
                  <a:lnTo>
                    <a:pt x="1191094" y="1357993"/>
                  </a:lnTo>
                  <a:cubicBezTo>
                    <a:pt x="1190786" y="905329"/>
                    <a:pt x="1190479" y="452664"/>
                    <a:pt x="1190171" y="0"/>
                  </a:cubicBezTo>
                  <a:lnTo>
                    <a:pt x="0" y="624114"/>
                  </a:lnTo>
                  <a:close/>
                </a:path>
              </a:pathLst>
            </a:custGeom>
            <a:grpFill/>
            <a:ln w="12700">
              <a:no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200" dirty="0">
                <a:solidFill>
                  <a:srgbClr val="4D4F53"/>
                </a:solidFill>
                <a:cs typeface="Arial" pitchFamily="34" charset="0"/>
              </a:endParaRPr>
            </a:p>
          </p:txBody>
        </p:sp>
      </p:grpSp>
      <p:sp>
        <p:nvSpPr>
          <p:cNvPr id="12" name="TextBox 11"/>
          <p:cNvSpPr txBox="1"/>
          <p:nvPr/>
        </p:nvSpPr>
        <p:spPr>
          <a:xfrm>
            <a:off x="754381" y="1966315"/>
            <a:ext cx="3098073" cy="2062103"/>
          </a:xfrm>
          <a:prstGeom prst="rect">
            <a:avLst/>
          </a:prstGeom>
          <a:noFill/>
        </p:spPr>
        <p:txBody>
          <a:bodyPr wrap="square">
            <a:spAutoFit/>
          </a:bodyPr>
          <a:lstStyle/>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Executive </a:t>
            </a:r>
            <a:r>
              <a:rPr lang="en-US" sz="1600" dirty="0">
                <a:solidFill>
                  <a:schemeClr val="accent1">
                    <a:lumMod val="60000"/>
                    <a:lumOff val="40000"/>
                  </a:schemeClr>
                </a:solidFill>
                <a:latin typeface="Calibri" panose="020F0502020204030204" pitchFamily="34" charset="0"/>
                <a:cs typeface="Calibri" panose="020F0502020204030204" pitchFamily="34" charset="0"/>
              </a:rPr>
              <a:t>Summary</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Current </a:t>
            </a:r>
            <a:r>
              <a:rPr lang="en-US" sz="1600" dirty="0">
                <a:solidFill>
                  <a:schemeClr val="accent1">
                    <a:lumMod val="60000"/>
                    <a:lumOff val="40000"/>
                  </a:schemeClr>
                </a:solidFill>
                <a:latin typeface="Calibri" panose="020F0502020204030204" pitchFamily="34" charset="0"/>
                <a:cs typeface="Calibri" panose="020F0502020204030204" pitchFamily="34" charset="0"/>
              </a:rPr>
              <a:t>Head Count &amp; Demand </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Capacity </a:t>
            </a:r>
            <a:r>
              <a:rPr lang="en-US" sz="1600" dirty="0">
                <a:solidFill>
                  <a:schemeClr val="accent1">
                    <a:lumMod val="60000"/>
                    <a:lumOff val="40000"/>
                  </a:schemeClr>
                </a:solidFill>
                <a:latin typeface="Calibri" panose="020F0502020204030204" pitchFamily="34" charset="0"/>
                <a:cs typeface="Calibri" panose="020F0502020204030204" pitchFamily="34" charset="0"/>
              </a:rPr>
              <a:t>Utilization &amp; Forecast</a:t>
            </a:r>
          </a:p>
          <a:p>
            <a:pPr marL="285750" indent="-285750">
              <a:buFont typeface="Wingdings" panose="05000000000000000000" pitchFamily="2" charset="2"/>
              <a:buChar char="§"/>
            </a:pPr>
            <a:r>
              <a:rPr lang="en-US" sz="1600" dirty="0">
                <a:solidFill>
                  <a:schemeClr val="accent1">
                    <a:lumMod val="60000"/>
                    <a:lumOff val="40000"/>
                  </a:schemeClr>
                </a:solidFill>
                <a:latin typeface="Calibri" panose="020F0502020204030204" pitchFamily="34" charset="0"/>
                <a:cs typeface="Calibri" panose="020F0502020204030204" pitchFamily="34" charset="0"/>
              </a:rPr>
              <a:t>Attrition Trend</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Delivery </a:t>
            </a:r>
            <a:r>
              <a:rPr lang="en-US" sz="1600" dirty="0">
                <a:solidFill>
                  <a:schemeClr val="accent1">
                    <a:lumMod val="60000"/>
                    <a:lumOff val="40000"/>
                  </a:schemeClr>
                </a:solidFill>
                <a:latin typeface="Calibri" panose="020F0502020204030204" pitchFamily="34" charset="0"/>
                <a:cs typeface="Calibri" panose="020F0502020204030204" pitchFamily="34" charset="0"/>
              </a:rPr>
              <a:t>Highlights &amp; </a:t>
            </a: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Updates</a:t>
            </a:r>
          </a:p>
          <a:p>
            <a:pPr marL="285750" indent="-285750">
              <a:buFont typeface="Wingdings" panose="05000000000000000000" pitchFamily="2" charset="2"/>
              <a:buChar char="§"/>
            </a:pPr>
            <a:r>
              <a:rPr lang="en-US" sz="1600" dirty="0">
                <a:solidFill>
                  <a:schemeClr val="accent1">
                    <a:lumMod val="60000"/>
                    <a:lumOff val="40000"/>
                  </a:schemeClr>
                </a:solidFill>
                <a:latin typeface="Calibri" panose="020F0502020204030204" pitchFamily="34" charset="0"/>
                <a:cs typeface="Calibri" panose="020F0502020204030204" pitchFamily="34" charset="0"/>
              </a:rPr>
              <a:t>Initiatives – </a:t>
            </a: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BI/CI</a:t>
            </a:r>
          </a:p>
          <a:p>
            <a:pPr marL="285750" indent="-285750">
              <a:buFont typeface="Wingdings" panose="05000000000000000000" pitchFamily="2" charset="2"/>
              <a:buChar char="§"/>
            </a:pP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Our People First</a:t>
            </a:r>
            <a:endParaRPr lang="en-US" sz="1600" dirty="0">
              <a:solidFill>
                <a:schemeClr val="accent1">
                  <a:lumMod val="60000"/>
                  <a:lumOff val="40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1600" dirty="0">
                <a:solidFill>
                  <a:schemeClr val="accent1">
                    <a:lumMod val="60000"/>
                    <a:lumOff val="40000"/>
                  </a:schemeClr>
                </a:solidFill>
                <a:latin typeface="Calibri" panose="020F0502020204030204" pitchFamily="34" charset="0"/>
                <a:cs typeface="Calibri" panose="020F0502020204030204" pitchFamily="34" charset="0"/>
              </a:rPr>
              <a:t>2</a:t>
            </a:r>
            <a:r>
              <a:rPr lang="en-US" sz="1600" dirty="0" smtClean="0">
                <a:solidFill>
                  <a:schemeClr val="accent1">
                    <a:lumMod val="60000"/>
                    <a:lumOff val="40000"/>
                  </a:schemeClr>
                </a:solidFill>
                <a:latin typeface="Calibri" panose="020F0502020204030204" pitchFamily="34" charset="0"/>
                <a:cs typeface="Calibri" panose="020F0502020204030204" pitchFamily="34" charset="0"/>
              </a:rPr>
              <a:t>018 Focus Areas</a:t>
            </a:r>
            <a:endParaRPr lang="en-US" sz="1600" dirty="0">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002995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7"/>
          <p:cNvSpPr txBox="1">
            <a:spLocks/>
          </p:cNvSpPr>
          <p:nvPr/>
        </p:nvSpPr>
        <p:spPr>
          <a:xfrm>
            <a:off x="457200" y="392671"/>
            <a:ext cx="8229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defPPr>
              <a:defRPr lang="en-US"/>
            </a:defPPr>
            <a:lvl1pPr fontAlgn="base">
              <a:spcBef>
                <a:spcPct val="0"/>
              </a:spcBef>
              <a:spcAft>
                <a:spcPct val="0"/>
              </a:spcAft>
              <a:defRPr b="1">
                <a:latin typeface="+mj-lt"/>
                <a:ea typeface="Geneva" charset="0"/>
                <a:cs typeface="+mj-cs"/>
              </a:defRPr>
            </a:lvl1pPr>
            <a:lvl2pPr fontAlgn="base">
              <a:spcBef>
                <a:spcPct val="0"/>
              </a:spcBef>
              <a:spcAft>
                <a:spcPct val="0"/>
              </a:spcAft>
              <a:defRPr>
                <a:latin typeface="Arial" charset="0"/>
                <a:ea typeface="Geneva" charset="0"/>
                <a:cs typeface="Arial Unicode MS" charset="0"/>
              </a:defRPr>
            </a:lvl2pPr>
            <a:lvl3pPr fontAlgn="base">
              <a:spcBef>
                <a:spcPct val="0"/>
              </a:spcBef>
              <a:spcAft>
                <a:spcPct val="0"/>
              </a:spcAft>
              <a:defRPr>
                <a:latin typeface="Arial" charset="0"/>
                <a:ea typeface="Geneva" charset="0"/>
                <a:cs typeface="Arial Unicode MS" charset="0"/>
              </a:defRPr>
            </a:lvl3pPr>
            <a:lvl4pPr fontAlgn="base">
              <a:spcBef>
                <a:spcPct val="0"/>
              </a:spcBef>
              <a:spcAft>
                <a:spcPct val="0"/>
              </a:spcAft>
              <a:defRPr>
                <a:latin typeface="Arial" charset="0"/>
                <a:ea typeface="Geneva" charset="0"/>
                <a:cs typeface="Arial Unicode MS" charset="0"/>
              </a:defRPr>
            </a:lvl4pPr>
            <a:lvl5pPr fontAlgn="base">
              <a:spcBef>
                <a:spcPct val="0"/>
              </a:spcBef>
              <a:spcAft>
                <a:spcPct val="0"/>
              </a:spcAft>
              <a:defRPr>
                <a:latin typeface="Arial" charset="0"/>
                <a:ea typeface="Geneva" charset="0"/>
                <a:cs typeface="Arial Unicode MS" charset="0"/>
              </a:defRPr>
            </a:lvl5pPr>
            <a:lvl6pPr marL="457200" fontAlgn="base">
              <a:spcBef>
                <a:spcPct val="0"/>
              </a:spcBef>
              <a:spcAft>
                <a:spcPct val="0"/>
              </a:spcAft>
              <a:defRPr>
                <a:latin typeface="Arial" charset="0"/>
                <a:ea typeface="Arial Unicode MS" charset="0"/>
                <a:cs typeface="Arial Unicode MS" charset="0"/>
              </a:defRPr>
            </a:lvl6pPr>
            <a:lvl7pPr marL="914400" fontAlgn="base">
              <a:spcBef>
                <a:spcPct val="0"/>
              </a:spcBef>
              <a:spcAft>
                <a:spcPct val="0"/>
              </a:spcAft>
              <a:defRPr>
                <a:latin typeface="Arial" charset="0"/>
                <a:ea typeface="Arial Unicode MS" charset="0"/>
                <a:cs typeface="Arial Unicode MS" charset="0"/>
              </a:defRPr>
            </a:lvl7pPr>
            <a:lvl8pPr marL="1371600" fontAlgn="base">
              <a:spcBef>
                <a:spcPct val="0"/>
              </a:spcBef>
              <a:spcAft>
                <a:spcPct val="0"/>
              </a:spcAft>
              <a:defRPr>
                <a:latin typeface="Arial" charset="0"/>
                <a:ea typeface="Arial Unicode MS" charset="0"/>
                <a:cs typeface="Arial Unicode MS" charset="0"/>
              </a:defRPr>
            </a:lvl8pPr>
            <a:lvl9pPr marL="1828800" fontAlgn="base">
              <a:spcBef>
                <a:spcPct val="0"/>
              </a:spcBef>
              <a:spcAft>
                <a:spcPct val="0"/>
              </a:spcAft>
              <a:defRPr>
                <a:latin typeface="Arial" charset="0"/>
                <a:ea typeface="Arial Unicode MS" charset="0"/>
                <a:cs typeface="Arial Unicode MS" charset="0"/>
              </a:defRPr>
            </a:lvl9pPr>
          </a:lstStyle>
          <a:p>
            <a:r>
              <a:rPr lang="en-US" dirty="0"/>
              <a:t>CI 2018 Road Map – Rx Claim Dev</a:t>
            </a:r>
          </a:p>
        </p:txBody>
      </p:sp>
      <p:sp>
        <p:nvSpPr>
          <p:cNvPr id="28" name="Rectangle 27"/>
          <p:cNvSpPr/>
          <p:nvPr/>
        </p:nvSpPr>
        <p:spPr>
          <a:xfrm>
            <a:off x="254000" y="5598990"/>
            <a:ext cx="8737600" cy="272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dirty="0">
              <a:solidFill>
                <a:prstClr val="white"/>
              </a:solidFill>
            </a:endParaRPr>
          </a:p>
        </p:txBody>
      </p:sp>
      <p:sp>
        <p:nvSpPr>
          <p:cNvPr id="40" name="TextBox 39"/>
          <p:cNvSpPr txBox="1"/>
          <p:nvPr/>
        </p:nvSpPr>
        <p:spPr>
          <a:xfrm>
            <a:off x="955059" y="898526"/>
            <a:ext cx="2739640" cy="1169551"/>
          </a:xfrm>
          <a:prstGeom prst="rect">
            <a:avLst/>
          </a:prstGeom>
          <a:noFill/>
        </p:spPr>
        <p:txBody>
          <a:bodyPr wrap="square" lIns="91440" tIns="45720" rIns="91440" bIns="45720" rtlCol="0">
            <a:spAutoFit/>
          </a:bodyPr>
          <a:lstStyle/>
          <a:p>
            <a:pPr>
              <a:spcBef>
                <a:spcPts val="600"/>
              </a:spcBef>
            </a:pPr>
            <a:r>
              <a:rPr lang="en-US" sz="1100" b="1" dirty="0">
                <a:solidFill>
                  <a:srgbClr val="E87722"/>
                </a:solidFill>
              </a:rPr>
              <a:t>Execution, Simplification &amp; Cost </a:t>
            </a:r>
            <a:r>
              <a:rPr lang="en-US" sz="1100" b="1" dirty="0" smtClean="0">
                <a:solidFill>
                  <a:srgbClr val="E87722"/>
                </a:solidFill>
              </a:rPr>
              <a:t>Management</a:t>
            </a:r>
          </a:p>
          <a:p>
            <a:pPr marL="285750" indent="-285750">
              <a:spcBef>
                <a:spcPts val="600"/>
              </a:spcBef>
              <a:buFont typeface="Arial" panose="020B0604020202020204" pitchFamily="34" charset="0"/>
              <a:buChar char="•"/>
            </a:pPr>
            <a:r>
              <a:rPr lang="en-US" sz="1100" dirty="0">
                <a:solidFill>
                  <a:srgbClr val="444444"/>
                </a:solidFill>
              </a:rPr>
              <a:t>Reduce P1 &amp; P2 Incidents</a:t>
            </a:r>
          </a:p>
          <a:p>
            <a:pPr marL="285750" indent="-285750">
              <a:spcBef>
                <a:spcPts val="600"/>
              </a:spcBef>
              <a:buFont typeface="Arial" panose="020B0604020202020204" pitchFamily="34" charset="0"/>
              <a:buChar char="•"/>
            </a:pPr>
            <a:r>
              <a:rPr lang="en-US" sz="1100" dirty="0" smtClean="0">
                <a:solidFill>
                  <a:srgbClr val="444444"/>
                </a:solidFill>
              </a:rPr>
              <a:t>Improve </a:t>
            </a:r>
            <a:r>
              <a:rPr lang="en-US" sz="1100" dirty="0">
                <a:solidFill>
                  <a:srgbClr val="444444"/>
                </a:solidFill>
              </a:rPr>
              <a:t>Pre / Prod Defect Density</a:t>
            </a:r>
          </a:p>
          <a:p>
            <a:pPr>
              <a:spcBef>
                <a:spcPts val="600"/>
              </a:spcBef>
            </a:pPr>
            <a:endParaRPr lang="en-US" sz="1100" dirty="0">
              <a:solidFill>
                <a:srgbClr val="E87722"/>
              </a:solidFill>
            </a:endParaRPr>
          </a:p>
        </p:txBody>
      </p:sp>
      <p:sp>
        <p:nvSpPr>
          <p:cNvPr id="41" name="TextBox 40"/>
          <p:cNvSpPr txBox="1"/>
          <p:nvPr/>
        </p:nvSpPr>
        <p:spPr>
          <a:xfrm>
            <a:off x="0" y="2819410"/>
            <a:ext cx="2119794" cy="1092607"/>
          </a:xfrm>
          <a:prstGeom prst="rect">
            <a:avLst/>
          </a:prstGeom>
          <a:noFill/>
        </p:spPr>
        <p:txBody>
          <a:bodyPr wrap="square" lIns="91440" tIns="45720" rIns="91440" bIns="45720" rtlCol="0">
            <a:spAutoFit/>
          </a:bodyPr>
          <a:lstStyle/>
          <a:p>
            <a:pPr>
              <a:spcBef>
                <a:spcPts val="600"/>
              </a:spcBef>
            </a:pPr>
            <a:r>
              <a:rPr lang="en-US" sz="1100" b="1" dirty="0">
                <a:solidFill>
                  <a:srgbClr val="E87722"/>
                </a:solidFill>
              </a:rPr>
              <a:t>Innovation / Cost </a:t>
            </a:r>
            <a:r>
              <a:rPr lang="en-US" sz="1100" b="1" dirty="0" smtClean="0">
                <a:solidFill>
                  <a:srgbClr val="E87722"/>
                </a:solidFill>
              </a:rPr>
              <a:t>Saving</a:t>
            </a:r>
          </a:p>
          <a:p>
            <a:pPr marL="285750" indent="-285750">
              <a:spcBef>
                <a:spcPts val="600"/>
              </a:spcBef>
              <a:buFont typeface="Arial" panose="020B0604020202020204" pitchFamily="34" charset="0"/>
              <a:buChar char="•"/>
            </a:pPr>
            <a:r>
              <a:rPr lang="en-US" sz="1100" dirty="0">
                <a:solidFill>
                  <a:srgbClr val="444444"/>
                </a:solidFill>
              </a:rPr>
              <a:t>$ 5.5 MM Business Impact</a:t>
            </a:r>
          </a:p>
          <a:p>
            <a:pPr marL="285750" indent="-285750">
              <a:spcBef>
                <a:spcPts val="600"/>
              </a:spcBef>
              <a:buFont typeface="Arial" panose="020B0604020202020204" pitchFamily="34" charset="0"/>
              <a:buChar char="•"/>
            </a:pPr>
            <a:r>
              <a:rPr lang="en-US" sz="1100" dirty="0">
                <a:solidFill>
                  <a:srgbClr val="444444"/>
                </a:solidFill>
              </a:rPr>
              <a:t>Implement Ideation Council towards Innovation</a:t>
            </a:r>
            <a:endParaRPr lang="en-US" sz="1100" dirty="0">
              <a:solidFill>
                <a:srgbClr val="E87722"/>
              </a:solidFill>
            </a:endParaRPr>
          </a:p>
        </p:txBody>
      </p:sp>
      <p:sp>
        <p:nvSpPr>
          <p:cNvPr id="42" name="TextBox 41"/>
          <p:cNvSpPr txBox="1"/>
          <p:nvPr/>
        </p:nvSpPr>
        <p:spPr>
          <a:xfrm>
            <a:off x="6767437" y="3021457"/>
            <a:ext cx="2528973" cy="1169551"/>
          </a:xfrm>
          <a:prstGeom prst="rect">
            <a:avLst/>
          </a:prstGeom>
          <a:noFill/>
        </p:spPr>
        <p:txBody>
          <a:bodyPr wrap="square" lIns="91440" tIns="45720" rIns="91440" bIns="45720" rtlCol="0">
            <a:spAutoFit/>
          </a:bodyPr>
          <a:lstStyle>
            <a:defPPr>
              <a:defRPr lang="en-US"/>
            </a:defPPr>
            <a:lvl1pPr>
              <a:spcBef>
                <a:spcPts val="600"/>
              </a:spcBef>
              <a:defRPr sz="1600">
                <a:solidFill>
                  <a:srgbClr val="E87722"/>
                </a:solidFill>
              </a:defRPr>
            </a:lvl1pPr>
          </a:lstStyle>
          <a:p>
            <a:r>
              <a:rPr lang="en-US" sz="1100" b="1" dirty="0"/>
              <a:t>Culture &amp; People </a:t>
            </a:r>
            <a:r>
              <a:rPr lang="en-US" sz="1100" b="1" dirty="0" smtClean="0"/>
              <a:t>Engagement</a:t>
            </a:r>
          </a:p>
          <a:p>
            <a:pPr marL="171450" indent="-171450">
              <a:buFont typeface="Arial" panose="020B0604020202020204" pitchFamily="34" charset="0"/>
              <a:buChar char="•"/>
            </a:pPr>
            <a:r>
              <a:rPr lang="en-US" sz="1100" dirty="0">
                <a:solidFill>
                  <a:srgbClr val="444444"/>
                </a:solidFill>
              </a:rPr>
              <a:t>Improve Bright Idea penetration and </a:t>
            </a:r>
            <a:r>
              <a:rPr lang="en-US" sz="1100" dirty="0" smtClean="0">
                <a:solidFill>
                  <a:srgbClr val="444444"/>
                </a:solidFill>
              </a:rPr>
              <a:t>Implementation</a:t>
            </a:r>
          </a:p>
          <a:p>
            <a:pPr marL="171450" indent="-171450">
              <a:buFont typeface="Arial" panose="020B0604020202020204" pitchFamily="34" charset="0"/>
              <a:buChar char="•"/>
            </a:pPr>
            <a:r>
              <a:rPr lang="en-US" sz="1100" dirty="0" smtClean="0">
                <a:solidFill>
                  <a:srgbClr val="444444"/>
                </a:solidFill>
              </a:rPr>
              <a:t>Improve Lean and GB certification</a:t>
            </a:r>
            <a:endParaRPr lang="en-US" sz="1100" dirty="0">
              <a:solidFill>
                <a:srgbClr val="444444"/>
              </a:solidFill>
            </a:endParaRPr>
          </a:p>
          <a:p>
            <a:endParaRPr lang="en-US" sz="1100" dirty="0"/>
          </a:p>
        </p:txBody>
      </p:sp>
      <p:sp>
        <p:nvSpPr>
          <p:cNvPr id="43" name="TextBox 42"/>
          <p:cNvSpPr txBox="1"/>
          <p:nvPr/>
        </p:nvSpPr>
        <p:spPr>
          <a:xfrm>
            <a:off x="5136747" y="5444813"/>
            <a:ext cx="2713285" cy="923330"/>
          </a:xfrm>
          <a:prstGeom prst="rect">
            <a:avLst/>
          </a:prstGeom>
          <a:noFill/>
        </p:spPr>
        <p:txBody>
          <a:bodyPr wrap="square" lIns="91440" tIns="45720" rIns="91440" bIns="45720" rtlCol="0">
            <a:spAutoFit/>
          </a:bodyPr>
          <a:lstStyle/>
          <a:p>
            <a:pPr>
              <a:spcBef>
                <a:spcPts val="600"/>
              </a:spcBef>
            </a:pPr>
            <a:r>
              <a:rPr lang="en-US" sz="1100" b="1" dirty="0">
                <a:solidFill>
                  <a:srgbClr val="E87722"/>
                </a:solidFill>
              </a:rPr>
              <a:t>Business Integration and </a:t>
            </a:r>
            <a:r>
              <a:rPr lang="en-US" sz="1100" b="1" dirty="0" smtClean="0">
                <a:solidFill>
                  <a:srgbClr val="E87722"/>
                </a:solidFill>
              </a:rPr>
              <a:t>Alignmen</a:t>
            </a:r>
            <a:r>
              <a:rPr lang="en-US" sz="1100" dirty="0" smtClean="0">
                <a:solidFill>
                  <a:srgbClr val="E87722"/>
                </a:solidFill>
              </a:rPr>
              <a:t>t</a:t>
            </a:r>
          </a:p>
          <a:p>
            <a:pPr marL="171450" indent="-171450">
              <a:spcBef>
                <a:spcPts val="600"/>
              </a:spcBef>
              <a:buFont typeface="Arial" panose="020B0604020202020204" pitchFamily="34" charset="0"/>
              <a:buChar char="•"/>
            </a:pPr>
            <a:r>
              <a:rPr lang="en-US" sz="1100" dirty="0">
                <a:solidFill>
                  <a:srgbClr val="444444"/>
                </a:solidFill>
              </a:rPr>
              <a:t>Rx Manual Claim Automation </a:t>
            </a:r>
          </a:p>
          <a:p>
            <a:pPr marL="171450" indent="-171450">
              <a:spcBef>
                <a:spcPts val="600"/>
              </a:spcBef>
              <a:buFont typeface="Arial" panose="020B0604020202020204" pitchFamily="34" charset="0"/>
              <a:buChar char="•"/>
            </a:pPr>
            <a:r>
              <a:rPr lang="en-US" sz="1100" dirty="0">
                <a:solidFill>
                  <a:srgbClr val="444444"/>
                </a:solidFill>
              </a:rPr>
              <a:t>BOM Opportunities – Client onboarding TAT etc</a:t>
            </a:r>
            <a:r>
              <a:rPr lang="en-US" sz="1100" dirty="0" smtClean="0">
                <a:solidFill>
                  <a:srgbClr val="444444"/>
                </a:solidFill>
              </a:rPr>
              <a:t>.</a:t>
            </a:r>
            <a:endParaRPr lang="en-US" sz="1100" dirty="0">
              <a:solidFill>
                <a:srgbClr val="E87722"/>
              </a:solidFill>
            </a:endParaRPr>
          </a:p>
        </p:txBody>
      </p:sp>
      <p:sp>
        <p:nvSpPr>
          <p:cNvPr id="26" name="Slide Number Placeholder 2"/>
          <p:cNvSpPr txBox="1">
            <a:spLocks/>
          </p:cNvSpPr>
          <p:nvPr/>
        </p:nvSpPr>
        <p:spPr>
          <a:xfrm>
            <a:off x="4110572" y="6485116"/>
            <a:ext cx="4336484" cy="179309"/>
          </a:xfrm>
          <a:prstGeom prst="rect">
            <a:avLst/>
          </a:prstGeom>
        </p:spPr>
        <p:txBody>
          <a:bodyPr vert="horz" lIns="0" tIns="0" rIns="0" bIns="0" rtlCol="0" anchor="b" anchorCtr="0"/>
          <a:lstStyle>
            <a:defPPr>
              <a:defRPr lang="en-US"/>
            </a:defPPr>
            <a:lvl1pPr marL="0" algn="r" defTabSz="932742" rtl="0" eaLnBrk="1" latinLnBrk="0" hangingPunct="1">
              <a:defRPr lang="en-US" sz="700" kern="1200" smtClean="0">
                <a:gradFill>
                  <a:gsLst>
                    <a:gs pos="15929">
                      <a:schemeClr val="tx1"/>
                    </a:gs>
                    <a:gs pos="44000">
                      <a:schemeClr val="tx1"/>
                    </a:gs>
                  </a:gsLst>
                  <a:lin ang="5400000" scaled="1"/>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sz="600" dirty="0">
                <a:solidFill>
                  <a:srgbClr val="53565A"/>
                </a:solidFill>
              </a:rPr>
              <a:t>Confidential property of Optum. Do not distribute or reproduce without express permission from Optum.</a:t>
            </a:r>
          </a:p>
        </p:txBody>
      </p:sp>
      <p:grpSp>
        <p:nvGrpSpPr>
          <p:cNvPr id="27" name="Group 26"/>
          <p:cNvGrpSpPr/>
          <p:nvPr/>
        </p:nvGrpSpPr>
        <p:grpSpPr>
          <a:xfrm>
            <a:off x="1905002" y="962773"/>
            <a:ext cx="5029199" cy="5160443"/>
            <a:chOff x="1916287" y="1127187"/>
            <a:chExt cx="4910679" cy="4816413"/>
          </a:xfrm>
        </p:grpSpPr>
        <p:sp>
          <p:nvSpPr>
            <p:cNvPr id="29" name="Orange Diamond Large"/>
            <p:cNvSpPr>
              <a:spLocks noChangeAspect="1"/>
            </p:cNvSpPr>
            <p:nvPr/>
          </p:nvSpPr>
          <p:spPr>
            <a:xfrm>
              <a:off x="2085626" y="1296527"/>
              <a:ext cx="4572000" cy="4477733"/>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EAEAEA"/>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sp>
          <p:nvSpPr>
            <p:cNvPr id="30" name="Freeform 29"/>
            <p:cNvSpPr>
              <a:spLocks noEditPoints="1"/>
            </p:cNvSpPr>
            <p:nvPr/>
          </p:nvSpPr>
          <p:spPr bwMode="auto">
            <a:xfrm>
              <a:off x="2954306" y="2118072"/>
              <a:ext cx="2834640" cy="2834640"/>
            </a:xfrm>
            <a:custGeom>
              <a:avLst/>
              <a:gdLst>
                <a:gd name="T0" fmla="*/ 1255 w 1333"/>
                <a:gd name="T1" fmla="*/ 673 h 1325"/>
                <a:gd name="T2" fmla="*/ 1255 w 1333"/>
                <a:gd name="T3" fmla="*/ 627 h 1325"/>
                <a:gd name="T4" fmla="*/ 1255 w 1333"/>
                <a:gd name="T5" fmla="*/ 626 h 1325"/>
                <a:gd name="T6" fmla="*/ 1274 w 1333"/>
                <a:gd name="T7" fmla="*/ 607 h 1325"/>
                <a:gd name="T8" fmla="*/ 1332 w 1333"/>
                <a:gd name="T9" fmla="*/ 571 h 1325"/>
                <a:gd name="T10" fmla="*/ 1319 w 1333"/>
                <a:gd name="T11" fmla="*/ 504 h 1325"/>
                <a:gd name="T12" fmla="*/ 1298 w 1333"/>
                <a:gd name="T13" fmla="*/ 487 h 1325"/>
                <a:gd name="T14" fmla="*/ 1245 w 1333"/>
                <a:gd name="T15" fmla="*/ 497 h 1325"/>
                <a:gd name="T16" fmla="*/ 1196 w 1333"/>
                <a:gd name="T17" fmla="*/ 398 h 1325"/>
                <a:gd name="T18" fmla="*/ 1209 w 1333"/>
                <a:gd name="T19" fmla="*/ 268 h 1325"/>
                <a:gd name="T20" fmla="*/ 1193 w 1333"/>
                <a:gd name="T21" fmla="*/ 258 h 1325"/>
                <a:gd name="T22" fmla="*/ 1113 w 1333"/>
                <a:gd name="T23" fmla="*/ 281 h 1325"/>
                <a:gd name="T24" fmla="*/ 1081 w 1333"/>
                <a:gd name="T25" fmla="*/ 162 h 1325"/>
                <a:gd name="T26" fmla="*/ 1005 w 1333"/>
                <a:gd name="T27" fmla="*/ 87 h 1325"/>
                <a:gd name="T28" fmla="*/ 987 w 1333"/>
                <a:gd name="T29" fmla="*/ 97 h 1325"/>
                <a:gd name="T30" fmla="*/ 847 w 1333"/>
                <a:gd name="T31" fmla="*/ 93 h 1325"/>
                <a:gd name="T32" fmla="*/ 841 w 1333"/>
                <a:gd name="T33" fmla="*/ 17 h 1325"/>
                <a:gd name="T34" fmla="*/ 767 w 1333"/>
                <a:gd name="T35" fmla="*/ 2 h 1325"/>
                <a:gd name="T36" fmla="*/ 735 w 1333"/>
                <a:gd name="T37" fmla="*/ 72 h 1325"/>
                <a:gd name="T38" fmla="*/ 641 w 1333"/>
                <a:gd name="T39" fmla="*/ 78 h 1325"/>
                <a:gd name="T40" fmla="*/ 606 w 1333"/>
                <a:gd name="T41" fmla="*/ 14 h 1325"/>
                <a:gd name="T42" fmla="*/ 580 w 1333"/>
                <a:gd name="T43" fmla="*/ 0 h 1325"/>
                <a:gd name="T44" fmla="*/ 503 w 1333"/>
                <a:gd name="T45" fmla="*/ 85 h 1325"/>
                <a:gd name="T46" fmla="*/ 405 w 1333"/>
                <a:gd name="T47" fmla="*/ 138 h 1325"/>
                <a:gd name="T48" fmla="*/ 367 w 1333"/>
                <a:gd name="T49" fmla="*/ 94 h 1325"/>
                <a:gd name="T50" fmla="*/ 347 w 1333"/>
                <a:gd name="T51" fmla="*/ 81 h 1325"/>
                <a:gd name="T52" fmla="*/ 295 w 1333"/>
                <a:gd name="T53" fmla="*/ 192 h 1325"/>
                <a:gd name="T54" fmla="*/ 236 w 1333"/>
                <a:gd name="T55" fmla="*/ 270 h 1325"/>
                <a:gd name="T56" fmla="*/ 217 w 1333"/>
                <a:gd name="T57" fmla="*/ 280 h 1325"/>
                <a:gd name="T58" fmla="*/ 157 w 1333"/>
                <a:gd name="T59" fmla="*/ 247 h 1325"/>
                <a:gd name="T60" fmla="*/ 95 w 1333"/>
                <a:gd name="T61" fmla="*/ 328 h 1325"/>
                <a:gd name="T62" fmla="*/ 118 w 1333"/>
                <a:gd name="T63" fmla="*/ 467 h 1325"/>
                <a:gd name="T64" fmla="*/ 25 w 1333"/>
                <a:gd name="T65" fmla="*/ 488 h 1325"/>
                <a:gd name="T66" fmla="*/ 85 w 1333"/>
                <a:gd name="T67" fmla="*/ 691 h 1325"/>
                <a:gd name="T68" fmla="*/ 41 w 1333"/>
                <a:gd name="T69" fmla="*/ 838 h 1325"/>
                <a:gd name="T70" fmla="*/ 142 w 1333"/>
                <a:gd name="T71" fmla="*/ 918 h 1325"/>
                <a:gd name="T72" fmla="*/ 147 w 1333"/>
                <a:gd name="T73" fmla="*/ 1067 h 1325"/>
                <a:gd name="T74" fmla="*/ 280 w 1333"/>
                <a:gd name="T75" fmla="*/ 1100 h 1325"/>
                <a:gd name="T76" fmla="*/ 335 w 1333"/>
                <a:gd name="T77" fmla="*/ 1237 h 1325"/>
                <a:gd name="T78" fmla="*/ 473 w 1333"/>
                <a:gd name="T79" fmla="*/ 1214 h 1325"/>
                <a:gd name="T80" fmla="*/ 571 w 1333"/>
                <a:gd name="T81" fmla="*/ 1323 h 1325"/>
                <a:gd name="T82" fmla="*/ 667 w 1333"/>
                <a:gd name="T83" fmla="*/ 1248 h 1325"/>
                <a:gd name="T84" fmla="*/ 755 w 1333"/>
                <a:gd name="T85" fmla="*/ 1325 h 1325"/>
                <a:gd name="T86" fmla="*/ 859 w 1333"/>
                <a:gd name="T87" fmla="*/ 1217 h 1325"/>
                <a:gd name="T88" fmla="*/ 991 w 1333"/>
                <a:gd name="T89" fmla="*/ 1244 h 1325"/>
                <a:gd name="T90" fmla="*/ 1056 w 1333"/>
                <a:gd name="T91" fmla="*/ 1102 h 1325"/>
                <a:gd name="T92" fmla="*/ 1109 w 1333"/>
                <a:gd name="T93" fmla="*/ 1051 h 1325"/>
                <a:gd name="T94" fmla="*/ 1168 w 1333"/>
                <a:gd name="T95" fmla="*/ 1073 h 1325"/>
                <a:gd name="T96" fmla="*/ 1201 w 1333"/>
                <a:gd name="T97" fmla="*/ 1068 h 1325"/>
                <a:gd name="T98" fmla="*/ 1189 w 1333"/>
                <a:gd name="T99" fmla="*/ 941 h 1325"/>
                <a:gd name="T100" fmla="*/ 1224 w 1333"/>
                <a:gd name="T101" fmla="*/ 854 h 1325"/>
                <a:gd name="T102" fmla="*/ 1295 w 1333"/>
                <a:gd name="T103" fmla="*/ 852 h 1325"/>
                <a:gd name="T104" fmla="*/ 1331 w 1333"/>
                <a:gd name="T105" fmla="*/ 760 h 1325"/>
                <a:gd name="T106" fmla="*/ 1150 w 1333"/>
                <a:gd name="T107" fmla="*/ 615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33" h="1325">
                  <a:moveTo>
                    <a:pt x="1313" y="740"/>
                  </a:moveTo>
                  <a:cubicBezTo>
                    <a:pt x="1270" y="731"/>
                    <a:pt x="1270" y="731"/>
                    <a:pt x="1270" y="731"/>
                  </a:cubicBezTo>
                  <a:cubicBezTo>
                    <a:pt x="1260" y="729"/>
                    <a:pt x="1254" y="720"/>
                    <a:pt x="1254" y="708"/>
                  </a:cubicBezTo>
                  <a:cubicBezTo>
                    <a:pt x="1254" y="707"/>
                    <a:pt x="1254" y="706"/>
                    <a:pt x="1254" y="704"/>
                  </a:cubicBezTo>
                  <a:cubicBezTo>
                    <a:pt x="1255" y="698"/>
                    <a:pt x="1255" y="686"/>
                    <a:pt x="1255" y="673"/>
                  </a:cubicBezTo>
                  <a:cubicBezTo>
                    <a:pt x="1255" y="667"/>
                    <a:pt x="1255" y="660"/>
                    <a:pt x="1255" y="653"/>
                  </a:cubicBezTo>
                  <a:cubicBezTo>
                    <a:pt x="1255" y="644"/>
                    <a:pt x="1255" y="635"/>
                    <a:pt x="1255" y="628"/>
                  </a:cubicBezTo>
                  <a:cubicBezTo>
                    <a:pt x="1255" y="628"/>
                    <a:pt x="1255" y="628"/>
                    <a:pt x="1255" y="627"/>
                  </a:cubicBezTo>
                  <a:cubicBezTo>
                    <a:pt x="1255" y="627"/>
                    <a:pt x="1255" y="627"/>
                    <a:pt x="1255" y="627"/>
                  </a:cubicBezTo>
                  <a:cubicBezTo>
                    <a:pt x="1255" y="627"/>
                    <a:pt x="1255" y="627"/>
                    <a:pt x="1255" y="627"/>
                  </a:cubicBezTo>
                  <a:cubicBezTo>
                    <a:pt x="1255" y="627"/>
                    <a:pt x="1255" y="627"/>
                    <a:pt x="1255" y="627"/>
                  </a:cubicBezTo>
                  <a:cubicBezTo>
                    <a:pt x="1255" y="627"/>
                    <a:pt x="1255" y="626"/>
                    <a:pt x="1255" y="626"/>
                  </a:cubicBezTo>
                  <a:cubicBezTo>
                    <a:pt x="1255" y="626"/>
                    <a:pt x="1255" y="626"/>
                    <a:pt x="1255" y="626"/>
                  </a:cubicBezTo>
                  <a:cubicBezTo>
                    <a:pt x="1255" y="626"/>
                    <a:pt x="1255" y="626"/>
                    <a:pt x="1255" y="626"/>
                  </a:cubicBezTo>
                  <a:cubicBezTo>
                    <a:pt x="1255" y="626"/>
                    <a:pt x="1255" y="626"/>
                    <a:pt x="1255" y="626"/>
                  </a:cubicBezTo>
                  <a:cubicBezTo>
                    <a:pt x="1255" y="626"/>
                    <a:pt x="1255" y="626"/>
                    <a:pt x="1255" y="626"/>
                  </a:cubicBezTo>
                  <a:cubicBezTo>
                    <a:pt x="1255" y="626"/>
                    <a:pt x="1255" y="626"/>
                    <a:pt x="1255" y="626"/>
                  </a:cubicBezTo>
                  <a:cubicBezTo>
                    <a:pt x="1255" y="625"/>
                    <a:pt x="1255" y="625"/>
                    <a:pt x="1255" y="624"/>
                  </a:cubicBezTo>
                  <a:cubicBezTo>
                    <a:pt x="1255" y="624"/>
                    <a:pt x="1255" y="624"/>
                    <a:pt x="1255" y="624"/>
                  </a:cubicBezTo>
                  <a:cubicBezTo>
                    <a:pt x="1258" y="608"/>
                    <a:pt x="1273" y="607"/>
                    <a:pt x="1274" y="607"/>
                  </a:cubicBezTo>
                  <a:cubicBezTo>
                    <a:pt x="1274" y="607"/>
                    <a:pt x="1274" y="607"/>
                    <a:pt x="1274" y="607"/>
                  </a:cubicBezTo>
                  <a:cubicBezTo>
                    <a:pt x="1274" y="607"/>
                    <a:pt x="1286" y="605"/>
                    <a:pt x="1306" y="601"/>
                  </a:cubicBezTo>
                  <a:cubicBezTo>
                    <a:pt x="1309" y="601"/>
                    <a:pt x="1312" y="600"/>
                    <a:pt x="1315" y="600"/>
                  </a:cubicBezTo>
                  <a:cubicBezTo>
                    <a:pt x="1330" y="597"/>
                    <a:pt x="1333" y="587"/>
                    <a:pt x="1333" y="579"/>
                  </a:cubicBezTo>
                  <a:cubicBezTo>
                    <a:pt x="1333" y="575"/>
                    <a:pt x="1332" y="571"/>
                    <a:pt x="1332" y="571"/>
                  </a:cubicBezTo>
                  <a:cubicBezTo>
                    <a:pt x="1332" y="571"/>
                    <a:pt x="1323" y="527"/>
                    <a:pt x="1319" y="505"/>
                  </a:cubicBezTo>
                  <a:cubicBezTo>
                    <a:pt x="1319" y="505"/>
                    <a:pt x="1319" y="505"/>
                    <a:pt x="1319" y="504"/>
                  </a:cubicBezTo>
                  <a:cubicBezTo>
                    <a:pt x="1319" y="504"/>
                    <a:pt x="1319" y="504"/>
                    <a:pt x="1319" y="504"/>
                  </a:cubicBezTo>
                  <a:cubicBezTo>
                    <a:pt x="1319" y="504"/>
                    <a:pt x="1319" y="504"/>
                    <a:pt x="1319" y="504"/>
                  </a:cubicBezTo>
                  <a:cubicBezTo>
                    <a:pt x="1319" y="504"/>
                    <a:pt x="1319" y="504"/>
                    <a:pt x="1319" y="504"/>
                  </a:cubicBezTo>
                  <a:cubicBezTo>
                    <a:pt x="1319" y="504"/>
                    <a:pt x="1319" y="504"/>
                    <a:pt x="1319" y="503"/>
                  </a:cubicBezTo>
                  <a:cubicBezTo>
                    <a:pt x="1319" y="503"/>
                    <a:pt x="1319" y="503"/>
                    <a:pt x="1319" y="502"/>
                  </a:cubicBezTo>
                  <a:cubicBezTo>
                    <a:pt x="1319" y="502"/>
                    <a:pt x="1319" y="502"/>
                    <a:pt x="1319" y="502"/>
                  </a:cubicBezTo>
                  <a:cubicBezTo>
                    <a:pt x="1315" y="490"/>
                    <a:pt x="1305" y="487"/>
                    <a:pt x="1299" y="487"/>
                  </a:cubicBezTo>
                  <a:cubicBezTo>
                    <a:pt x="1298" y="487"/>
                    <a:pt x="1298" y="487"/>
                    <a:pt x="1298" y="487"/>
                  </a:cubicBezTo>
                  <a:cubicBezTo>
                    <a:pt x="1298" y="487"/>
                    <a:pt x="1298" y="487"/>
                    <a:pt x="1298" y="487"/>
                  </a:cubicBezTo>
                  <a:cubicBezTo>
                    <a:pt x="1295" y="487"/>
                    <a:pt x="1293" y="488"/>
                    <a:pt x="1293" y="488"/>
                  </a:cubicBezTo>
                  <a:cubicBezTo>
                    <a:pt x="1293" y="488"/>
                    <a:pt x="1264" y="493"/>
                    <a:pt x="1248" y="496"/>
                  </a:cubicBezTo>
                  <a:cubicBezTo>
                    <a:pt x="1247" y="496"/>
                    <a:pt x="1246" y="497"/>
                    <a:pt x="1245" y="497"/>
                  </a:cubicBezTo>
                  <a:cubicBezTo>
                    <a:pt x="1245" y="497"/>
                    <a:pt x="1245" y="497"/>
                    <a:pt x="1245" y="497"/>
                  </a:cubicBezTo>
                  <a:cubicBezTo>
                    <a:pt x="1245" y="497"/>
                    <a:pt x="1245" y="497"/>
                    <a:pt x="1245" y="497"/>
                  </a:cubicBezTo>
                  <a:cubicBezTo>
                    <a:pt x="1232" y="496"/>
                    <a:pt x="1226" y="482"/>
                    <a:pt x="1225" y="478"/>
                  </a:cubicBezTo>
                  <a:cubicBezTo>
                    <a:pt x="1225" y="478"/>
                    <a:pt x="1225" y="477"/>
                    <a:pt x="1225" y="477"/>
                  </a:cubicBezTo>
                  <a:cubicBezTo>
                    <a:pt x="1223" y="473"/>
                    <a:pt x="1215" y="449"/>
                    <a:pt x="1201" y="419"/>
                  </a:cubicBezTo>
                  <a:cubicBezTo>
                    <a:pt x="1197" y="410"/>
                    <a:pt x="1196" y="403"/>
                    <a:pt x="1196" y="398"/>
                  </a:cubicBezTo>
                  <a:cubicBezTo>
                    <a:pt x="1196" y="386"/>
                    <a:pt x="1203" y="383"/>
                    <a:pt x="1203" y="383"/>
                  </a:cubicBezTo>
                  <a:cubicBezTo>
                    <a:pt x="1203" y="383"/>
                    <a:pt x="1225" y="368"/>
                    <a:pt x="1243" y="357"/>
                  </a:cubicBezTo>
                  <a:cubicBezTo>
                    <a:pt x="1250" y="352"/>
                    <a:pt x="1252" y="346"/>
                    <a:pt x="1252" y="341"/>
                  </a:cubicBezTo>
                  <a:cubicBezTo>
                    <a:pt x="1252" y="333"/>
                    <a:pt x="1247" y="327"/>
                    <a:pt x="1247" y="327"/>
                  </a:cubicBezTo>
                  <a:cubicBezTo>
                    <a:pt x="1247" y="327"/>
                    <a:pt x="1221" y="286"/>
                    <a:pt x="1209" y="268"/>
                  </a:cubicBezTo>
                  <a:cubicBezTo>
                    <a:pt x="1209" y="267"/>
                    <a:pt x="1209" y="267"/>
                    <a:pt x="1209" y="267"/>
                  </a:cubicBezTo>
                  <a:cubicBezTo>
                    <a:pt x="1209" y="267"/>
                    <a:pt x="1209" y="267"/>
                    <a:pt x="1209" y="267"/>
                  </a:cubicBezTo>
                  <a:cubicBezTo>
                    <a:pt x="1209" y="267"/>
                    <a:pt x="1209" y="267"/>
                    <a:pt x="1209" y="267"/>
                  </a:cubicBezTo>
                  <a:cubicBezTo>
                    <a:pt x="1204" y="260"/>
                    <a:pt x="1198" y="258"/>
                    <a:pt x="1193" y="258"/>
                  </a:cubicBezTo>
                  <a:cubicBezTo>
                    <a:pt x="1193" y="258"/>
                    <a:pt x="1193" y="258"/>
                    <a:pt x="1193" y="258"/>
                  </a:cubicBezTo>
                  <a:cubicBezTo>
                    <a:pt x="1193" y="258"/>
                    <a:pt x="1193" y="258"/>
                    <a:pt x="1193" y="258"/>
                  </a:cubicBezTo>
                  <a:cubicBezTo>
                    <a:pt x="1185" y="258"/>
                    <a:pt x="1178" y="263"/>
                    <a:pt x="1178" y="263"/>
                  </a:cubicBezTo>
                  <a:cubicBezTo>
                    <a:pt x="1178" y="263"/>
                    <a:pt x="1149" y="282"/>
                    <a:pt x="1141" y="287"/>
                  </a:cubicBezTo>
                  <a:cubicBezTo>
                    <a:pt x="1139" y="289"/>
                    <a:pt x="1136" y="289"/>
                    <a:pt x="1133" y="289"/>
                  </a:cubicBezTo>
                  <a:cubicBezTo>
                    <a:pt x="1125" y="289"/>
                    <a:pt x="1115" y="284"/>
                    <a:pt x="1113" y="281"/>
                  </a:cubicBezTo>
                  <a:cubicBezTo>
                    <a:pt x="1113" y="280"/>
                    <a:pt x="1113" y="280"/>
                    <a:pt x="1113" y="280"/>
                  </a:cubicBezTo>
                  <a:cubicBezTo>
                    <a:pt x="1110" y="276"/>
                    <a:pt x="1079" y="244"/>
                    <a:pt x="1061" y="227"/>
                  </a:cubicBezTo>
                  <a:cubicBezTo>
                    <a:pt x="1053" y="219"/>
                    <a:pt x="1051" y="214"/>
                    <a:pt x="1051" y="209"/>
                  </a:cubicBezTo>
                  <a:cubicBezTo>
                    <a:pt x="1051" y="204"/>
                    <a:pt x="1054" y="202"/>
                    <a:pt x="1054" y="202"/>
                  </a:cubicBezTo>
                  <a:cubicBezTo>
                    <a:pt x="1054" y="202"/>
                    <a:pt x="1069" y="180"/>
                    <a:pt x="1081" y="162"/>
                  </a:cubicBezTo>
                  <a:cubicBezTo>
                    <a:pt x="1085" y="157"/>
                    <a:pt x="1086" y="153"/>
                    <a:pt x="1086" y="149"/>
                  </a:cubicBezTo>
                  <a:cubicBezTo>
                    <a:pt x="1086" y="139"/>
                    <a:pt x="1077" y="133"/>
                    <a:pt x="1077" y="133"/>
                  </a:cubicBezTo>
                  <a:cubicBezTo>
                    <a:pt x="1077" y="133"/>
                    <a:pt x="1033" y="102"/>
                    <a:pt x="1017" y="91"/>
                  </a:cubicBezTo>
                  <a:cubicBezTo>
                    <a:pt x="1017" y="91"/>
                    <a:pt x="1016" y="91"/>
                    <a:pt x="1016" y="91"/>
                  </a:cubicBezTo>
                  <a:cubicBezTo>
                    <a:pt x="1012" y="88"/>
                    <a:pt x="1008" y="87"/>
                    <a:pt x="1005" y="87"/>
                  </a:cubicBezTo>
                  <a:cubicBezTo>
                    <a:pt x="1005" y="87"/>
                    <a:pt x="1005" y="87"/>
                    <a:pt x="1005" y="87"/>
                  </a:cubicBezTo>
                  <a:cubicBezTo>
                    <a:pt x="1005" y="87"/>
                    <a:pt x="1005" y="87"/>
                    <a:pt x="1005" y="87"/>
                  </a:cubicBezTo>
                  <a:cubicBezTo>
                    <a:pt x="995" y="87"/>
                    <a:pt x="989" y="96"/>
                    <a:pt x="989" y="96"/>
                  </a:cubicBezTo>
                  <a:cubicBezTo>
                    <a:pt x="989" y="96"/>
                    <a:pt x="989" y="96"/>
                    <a:pt x="989" y="96"/>
                  </a:cubicBezTo>
                  <a:cubicBezTo>
                    <a:pt x="988" y="96"/>
                    <a:pt x="988" y="96"/>
                    <a:pt x="987" y="97"/>
                  </a:cubicBezTo>
                  <a:cubicBezTo>
                    <a:pt x="983" y="104"/>
                    <a:pt x="966" y="129"/>
                    <a:pt x="960" y="138"/>
                  </a:cubicBezTo>
                  <a:cubicBezTo>
                    <a:pt x="957" y="142"/>
                    <a:pt x="952" y="143"/>
                    <a:pt x="948" y="143"/>
                  </a:cubicBezTo>
                  <a:cubicBezTo>
                    <a:pt x="940" y="143"/>
                    <a:pt x="933" y="140"/>
                    <a:pt x="933" y="140"/>
                  </a:cubicBezTo>
                  <a:cubicBezTo>
                    <a:pt x="920" y="131"/>
                    <a:pt x="878" y="117"/>
                    <a:pt x="860" y="108"/>
                  </a:cubicBezTo>
                  <a:cubicBezTo>
                    <a:pt x="850" y="103"/>
                    <a:pt x="847" y="97"/>
                    <a:pt x="847" y="93"/>
                  </a:cubicBezTo>
                  <a:cubicBezTo>
                    <a:pt x="847" y="89"/>
                    <a:pt x="849" y="86"/>
                    <a:pt x="849" y="86"/>
                  </a:cubicBezTo>
                  <a:cubicBezTo>
                    <a:pt x="849" y="86"/>
                    <a:pt x="849" y="85"/>
                    <a:pt x="850" y="83"/>
                  </a:cubicBezTo>
                  <a:cubicBezTo>
                    <a:pt x="851" y="76"/>
                    <a:pt x="855" y="60"/>
                    <a:pt x="858" y="43"/>
                  </a:cubicBezTo>
                  <a:cubicBezTo>
                    <a:pt x="859" y="41"/>
                    <a:pt x="859" y="39"/>
                    <a:pt x="859" y="37"/>
                  </a:cubicBezTo>
                  <a:cubicBezTo>
                    <a:pt x="859" y="20"/>
                    <a:pt x="841" y="17"/>
                    <a:pt x="841" y="17"/>
                  </a:cubicBezTo>
                  <a:cubicBezTo>
                    <a:pt x="841" y="17"/>
                    <a:pt x="841" y="17"/>
                    <a:pt x="841" y="17"/>
                  </a:cubicBezTo>
                  <a:cubicBezTo>
                    <a:pt x="841" y="17"/>
                    <a:pt x="840" y="17"/>
                    <a:pt x="839" y="16"/>
                  </a:cubicBezTo>
                  <a:cubicBezTo>
                    <a:pt x="829" y="14"/>
                    <a:pt x="790" y="6"/>
                    <a:pt x="772" y="2"/>
                  </a:cubicBezTo>
                  <a:cubicBezTo>
                    <a:pt x="772" y="2"/>
                    <a:pt x="772" y="2"/>
                    <a:pt x="772" y="2"/>
                  </a:cubicBezTo>
                  <a:cubicBezTo>
                    <a:pt x="770" y="2"/>
                    <a:pt x="768" y="2"/>
                    <a:pt x="767" y="2"/>
                  </a:cubicBezTo>
                  <a:cubicBezTo>
                    <a:pt x="766" y="2"/>
                    <a:pt x="766" y="2"/>
                    <a:pt x="766" y="2"/>
                  </a:cubicBezTo>
                  <a:cubicBezTo>
                    <a:pt x="750" y="2"/>
                    <a:pt x="747" y="18"/>
                    <a:pt x="747" y="18"/>
                  </a:cubicBezTo>
                  <a:cubicBezTo>
                    <a:pt x="747" y="18"/>
                    <a:pt x="739" y="58"/>
                    <a:pt x="737" y="68"/>
                  </a:cubicBezTo>
                  <a:cubicBezTo>
                    <a:pt x="737" y="68"/>
                    <a:pt x="736" y="68"/>
                    <a:pt x="736" y="69"/>
                  </a:cubicBezTo>
                  <a:cubicBezTo>
                    <a:pt x="736" y="70"/>
                    <a:pt x="735" y="71"/>
                    <a:pt x="735" y="72"/>
                  </a:cubicBezTo>
                  <a:cubicBezTo>
                    <a:pt x="728" y="79"/>
                    <a:pt x="711" y="79"/>
                    <a:pt x="711" y="79"/>
                  </a:cubicBezTo>
                  <a:cubicBezTo>
                    <a:pt x="708" y="78"/>
                    <a:pt x="701" y="78"/>
                    <a:pt x="693" y="78"/>
                  </a:cubicBezTo>
                  <a:cubicBezTo>
                    <a:pt x="688" y="78"/>
                    <a:pt x="681" y="78"/>
                    <a:pt x="675" y="78"/>
                  </a:cubicBezTo>
                  <a:cubicBezTo>
                    <a:pt x="664" y="78"/>
                    <a:pt x="652" y="78"/>
                    <a:pt x="642" y="78"/>
                  </a:cubicBezTo>
                  <a:cubicBezTo>
                    <a:pt x="642" y="78"/>
                    <a:pt x="641" y="78"/>
                    <a:pt x="641" y="78"/>
                  </a:cubicBezTo>
                  <a:cubicBezTo>
                    <a:pt x="641" y="78"/>
                    <a:pt x="641" y="78"/>
                    <a:pt x="641" y="78"/>
                  </a:cubicBezTo>
                  <a:cubicBezTo>
                    <a:pt x="618" y="78"/>
                    <a:pt x="616" y="65"/>
                    <a:pt x="616" y="64"/>
                  </a:cubicBezTo>
                  <a:cubicBezTo>
                    <a:pt x="616" y="64"/>
                    <a:pt x="616" y="64"/>
                    <a:pt x="616" y="64"/>
                  </a:cubicBezTo>
                  <a:cubicBezTo>
                    <a:pt x="616" y="64"/>
                    <a:pt x="612" y="45"/>
                    <a:pt x="607" y="20"/>
                  </a:cubicBezTo>
                  <a:cubicBezTo>
                    <a:pt x="607" y="18"/>
                    <a:pt x="606" y="16"/>
                    <a:pt x="606" y="14"/>
                  </a:cubicBezTo>
                  <a:cubicBezTo>
                    <a:pt x="602" y="3"/>
                    <a:pt x="593" y="0"/>
                    <a:pt x="587" y="0"/>
                  </a:cubicBezTo>
                  <a:cubicBezTo>
                    <a:pt x="587" y="0"/>
                    <a:pt x="586" y="0"/>
                    <a:pt x="586" y="0"/>
                  </a:cubicBezTo>
                  <a:cubicBezTo>
                    <a:pt x="586" y="0"/>
                    <a:pt x="586" y="0"/>
                    <a:pt x="586" y="0"/>
                  </a:cubicBezTo>
                  <a:cubicBezTo>
                    <a:pt x="586" y="0"/>
                    <a:pt x="586" y="0"/>
                    <a:pt x="586" y="0"/>
                  </a:cubicBezTo>
                  <a:cubicBezTo>
                    <a:pt x="583" y="0"/>
                    <a:pt x="580" y="0"/>
                    <a:pt x="580" y="0"/>
                  </a:cubicBezTo>
                  <a:cubicBezTo>
                    <a:pt x="580" y="0"/>
                    <a:pt x="532" y="9"/>
                    <a:pt x="512" y="13"/>
                  </a:cubicBezTo>
                  <a:cubicBezTo>
                    <a:pt x="496" y="16"/>
                    <a:pt x="495" y="30"/>
                    <a:pt x="495" y="36"/>
                  </a:cubicBezTo>
                  <a:cubicBezTo>
                    <a:pt x="495" y="37"/>
                    <a:pt x="495" y="38"/>
                    <a:pt x="495" y="38"/>
                  </a:cubicBezTo>
                  <a:cubicBezTo>
                    <a:pt x="495" y="38"/>
                    <a:pt x="495" y="39"/>
                    <a:pt x="495" y="39"/>
                  </a:cubicBezTo>
                  <a:cubicBezTo>
                    <a:pt x="496" y="44"/>
                    <a:pt x="501" y="72"/>
                    <a:pt x="503" y="85"/>
                  </a:cubicBezTo>
                  <a:cubicBezTo>
                    <a:pt x="504" y="86"/>
                    <a:pt x="504" y="87"/>
                    <a:pt x="504" y="89"/>
                  </a:cubicBezTo>
                  <a:cubicBezTo>
                    <a:pt x="504" y="99"/>
                    <a:pt x="494" y="104"/>
                    <a:pt x="485" y="107"/>
                  </a:cubicBezTo>
                  <a:cubicBezTo>
                    <a:pt x="485" y="107"/>
                    <a:pt x="485" y="108"/>
                    <a:pt x="484" y="108"/>
                  </a:cubicBezTo>
                  <a:cubicBezTo>
                    <a:pt x="474" y="111"/>
                    <a:pt x="443" y="122"/>
                    <a:pt x="419" y="134"/>
                  </a:cubicBezTo>
                  <a:cubicBezTo>
                    <a:pt x="414" y="137"/>
                    <a:pt x="409" y="138"/>
                    <a:pt x="405" y="138"/>
                  </a:cubicBezTo>
                  <a:cubicBezTo>
                    <a:pt x="405" y="138"/>
                    <a:pt x="405" y="138"/>
                    <a:pt x="405" y="138"/>
                  </a:cubicBezTo>
                  <a:cubicBezTo>
                    <a:pt x="405" y="138"/>
                    <a:pt x="405" y="138"/>
                    <a:pt x="405" y="138"/>
                  </a:cubicBezTo>
                  <a:cubicBezTo>
                    <a:pt x="393" y="138"/>
                    <a:pt x="388" y="128"/>
                    <a:pt x="387" y="125"/>
                  </a:cubicBezTo>
                  <a:cubicBezTo>
                    <a:pt x="387" y="125"/>
                    <a:pt x="387" y="125"/>
                    <a:pt x="387" y="125"/>
                  </a:cubicBezTo>
                  <a:cubicBezTo>
                    <a:pt x="387" y="125"/>
                    <a:pt x="380" y="114"/>
                    <a:pt x="367" y="94"/>
                  </a:cubicBezTo>
                  <a:cubicBezTo>
                    <a:pt x="367" y="93"/>
                    <a:pt x="366" y="93"/>
                    <a:pt x="366" y="93"/>
                  </a:cubicBezTo>
                  <a:cubicBezTo>
                    <a:pt x="366" y="93"/>
                    <a:pt x="366" y="93"/>
                    <a:pt x="366" y="93"/>
                  </a:cubicBezTo>
                  <a:cubicBezTo>
                    <a:pt x="366" y="93"/>
                    <a:pt x="366" y="93"/>
                    <a:pt x="366" y="93"/>
                  </a:cubicBezTo>
                  <a:cubicBezTo>
                    <a:pt x="360" y="83"/>
                    <a:pt x="352" y="81"/>
                    <a:pt x="347" y="81"/>
                  </a:cubicBezTo>
                  <a:cubicBezTo>
                    <a:pt x="347" y="81"/>
                    <a:pt x="347" y="81"/>
                    <a:pt x="347" y="81"/>
                  </a:cubicBezTo>
                  <a:cubicBezTo>
                    <a:pt x="340" y="81"/>
                    <a:pt x="336" y="84"/>
                    <a:pt x="336" y="84"/>
                  </a:cubicBezTo>
                  <a:cubicBezTo>
                    <a:pt x="336" y="84"/>
                    <a:pt x="291" y="113"/>
                    <a:pt x="274" y="124"/>
                  </a:cubicBezTo>
                  <a:cubicBezTo>
                    <a:pt x="267" y="129"/>
                    <a:pt x="265" y="134"/>
                    <a:pt x="265" y="139"/>
                  </a:cubicBezTo>
                  <a:cubicBezTo>
                    <a:pt x="265" y="147"/>
                    <a:pt x="269" y="153"/>
                    <a:pt x="269" y="153"/>
                  </a:cubicBezTo>
                  <a:cubicBezTo>
                    <a:pt x="269" y="153"/>
                    <a:pt x="288" y="182"/>
                    <a:pt x="295" y="192"/>
                  </a:cubicBezTo>
                  <a:cubicBezTo>
                    <a:pt x="295" y="192"/>
                    <a:pt x="295" y="192"/>
                    <a:pt x="295" y="192"/>
                  </a:cubicBezTo>
                  <a:cubicBezTo>
                    <a:pt x="296" y="195"/>
                    <a:pt x="297" y="198"/>
                    <a:pt x="297" y="201"/>
                  </a:cubicBezTo>
                  <a:cubicBezTo>
                    <a:pt x="297" y="208"/>
                    <a:pt x="293" y="215"/>
                    <a:pt x="287" y="220"/>
                  </a:cubicBezTo>
                  <a:cubicBezTo>
                    <a:pt x="279" y="227"/>
                    <a:pt x="256" y="249"/>
                    <a:pt x="236" y="269"/>
                  </a:cubicBezTo>
                  <a:cubicBezTo>
                    <a:pt x="236" y="270"/>
                    <a:pt x="236" y="270"/>
                    <a:pt x="236" y="270"/>
                  </a:cubicBezTo>
                  <a:cubicBezTo>
                    <a:pt x="236" y="270"/>
                    <a:pt x="236" y="270"/>
                    <a:pt x="236" y="270"/>
                  </a:cubicBezTo>
                  <a:cubicBezTo>
                    <a:pt x="236" y="270"/>
                    <a:pt x="235" y="270"/>
                    <a:pt x="235" y="270"/>
                  </a:cubicBezTo>
                  <a:cubicBezTo>
                    <a:pt x="235" y="271"/>
                    <a:pt x="235" y="271"/>
                    <a:pt x="235" y="271"/>
                  </a:cubicBezTo>
                  <a:cubicBezTo>
                    <a:pt x="235" y="271"/>
                    <a:pt x="235" y="271"/>
                    <a:pt x="235" y="271"/>
                  </a:cubicBezTo>
                  <a:cubicBezTo>
                    <a:pt x="228" y="278"/>
                    <a:pt x="222" y="280"/>
                    <a:pt x="217" y="280"/>
                  </a:cubicBezTo>
                  <a:cubicBezTo>
                    <a:pt x="217" y="280"/>
                    <a:pt x="217" y="280"/>
                    <a:pt x="217" y="280"/>
                  </a:cubicBezTo>
                  <a:cubicBezTo>
                    <a:pt x="208" y="280"/>
                    <a:pt x="203" y="274"/>
                    <a:pt x="202" y="274"/>
                  </a:cubicBezTo>
                  <a:cubicBezTo>
                    <a:pt x="202" y="274"/>
                    <a:pt x="202" y="274"/>
                    <a:pt x="202" y="274"/>
                  </a:cubicBezTo>
                  <a:cubicBezTo>
                    <a:pt x="169" y="251"/>
                    <a:pt x="169" y="251"/>
                    <a:pt x="169" y="251"/>
                  </a:cubicBezTo>
                  <a:cubicBezTo>
                    <a:pt x="165" y="248"/>
                    <a:pt x="161" y="247"/>
                    <a:pt x="157" y="247"/>
                  </a:cubicBezTo>
                  <a:cubicBezTo>
                    <a:pt x="148" y="247"/>
                    <a:pt x="141" y="254"/>
                    <a:pt x="141" y="254"/>
                  </a:cubicBezTo>
                  <a:cubicBezTo>
                    <a:pt x="141" y="254"/>
                    <a:pt x="122" y="281"/>
                    <a:pt x="108" y="302"/>
                  </a:cubicBezTo>
                  <a:cubicBezTo>
                    <a:pt x="105" y="306"/>
                    <a:pt x="102" y="311"/>
                    <a:pt x="100" y="314"/>
                  </a:cubicBezTo>
                  <a:cubicBezTo>
                    <a:pt x="100" y="314"/>
                    <a:pt x="99" y="314"/>
                    <a:pt x="99" y="315"/>
                  </a:cubicBezTo>
                  <a:cubicBezTo>
                    <a:pt x="96" y="319"/>
                    <a:pt x="95" y="324"/>
                    <a:pt x="95" y="328"/>
                  </a:cubicBezTo>
                  <a:cubicBezTo>
                    <a:pt x="95" y="338"/>
                    <a:pt x="104" y="345"/>
                    <a:pt x="104" y="345"/>
                  </a:cubicBezTo>
                  <a:cubicBezTo>
                    <a:pt x="104" y="345"/>
                    <a:pt x="132" y="364"/>
                    <a:pt x="144" y="372"/>
                  </a:cubicBezTo>
                  <a:cubicBezTo>
                    <a:pt x="148" y="375"/>
                    <a:pt x="150" y="380"/>
                    <a:pt x="150" y="385"/>
                  </a:cubicBezTo>
                  <a:cubicBezTo>
                    <a:pt x="150" y="393"/>
                    <a:pt x="147" y="400"/>
                    <a:pt x="147" y="400"/>
                  </a:cubicBezTo>
                  <a:cubicBezTo>
                    <a:pt x="139" y="413"/>
                    <a:pt x="128" y="442"/>
                    <a:pt x="118" y="467"/>
                  </a:cubicBezTo>
                  <a:cubicBezTo>
                    <a:pt x="113" y="481"/>
                    <a:pt x="104" y="484"/>
                    <a:pt x="98" y="484"/>
                  </a:cubicBezTo>
                  <a:cubicBezTo>
                    <a:pt x="94" y="484"/>
                    <a:pt x="90" y="482"/>
                    <a:pt x="90" y="482"/>
                  </a:cubicBezTo>
                  <a:cubicBezTo>
                    <a:pt x="90" y="482"/>
                    <a:pt x="71" y="478"/>
                    <a:pt x="51" y="474"/>
                  </a:cubicBezTo>
                  <a:cubicBezTo>
                    <a:pt x="49" y="474"/>
                    <a:pt x="47" y="474"/>
                    <a:pt x="45" y="474"/>
                  </a:cubicBezTo>
                  <a:cubicBezTo>
                    <a:pt x="29" y="474"/>
                    <a:pt x="25" y="488"/>
                    <a:pt x="25" y="488"/>
                  </a:cubicBezTo>
                  <a:cubicBezTo>
                    <a:pt x="25" y="488"/>
                    <a:pt x="15" y="532"/>
                    <a:pt x="10" y="556"/>
                  </a:cubicBezTo>
                  <a:cubicBezTo>
                    <a:pt x="5" y="580"/>
                    <a:pt x="25" y="585"/>
                    <a:pt x="25" y="585"/>
                  </a:cubicBezTo>
                  <a:cubicBezTo>
                    <a:pt x="25" y="585"/>
                    <a:pt x="60" y="593"/>
                    <a:pt x="73" y="596"/>
                  </a:cubicBezTo>
                  <a:cubicBezTo>
                    <a:pt x="86" y="598"/>
                    <a:pt x="86" y="621"/>
                    <a:pt x="86" y="621"/>
                  </a:cubicBezTo>
                  <a:cubicBezTo>
                    <a:pt x="85" y="632"/>
                    <a:pt x="85" y="665"/>
                    <a:pt x="85" y="691"/>
                  </a:cubicBezTo>
                  <a:cubicBezTo>
                    <a:pt x="86" y="717"/>
                    <a:pt x="66" y="718"/>
                    <a:pt x="66" y="718"/>
                  </a:cubicBezTo>
                  <a:cubicBezTo>
                    <a:pt x="66" y="718"/>
                    <a:pt x="54" y="720"/>
                    <a:pt x="27" y="725"/>
                  </a:cubicBezTo>
                  <a:cubicBezTo>
                    <a:pt x="0" y="730"/>
                    <a:pt x="8" y="755"/>
                    <a:pt x="8" y="755"/>
                  </a:cubicBezTo>
                  <a:cubicBezTo>
                    <a:pt x="8" y="755"/>
                    <a:pt x="15" y="789"/>
                    <a:pt x="20" y="817"/>
                  </a:cubicBezTo>
                  <a:cubicBezTo>
                    <a:pt x="23" y="835"/>
                    <a:pt x="34" y="838"/>
                    <a:pt x="41" y="838"/>
                  </a:cubicBezTo>
                  <a:cubicBezTo>
                    <a:pt x="44" y="838"/>
                    <a:pt x="46" y="838"/>
                    <a:pt x="46" y="838"/>
                  </a:cubicBezTo>
                  <a:cubicBezTo>
                    <a:pt x="46" y="838"/>
                    <a:pt x="75" y="832"/>
                    <a:pt x="85" y="830"/>
                  </a:cubicBezTo>
                  <a:cubicBezTo>
                    <a:pt x="87" y="830"/>
                    <a:pt x="90" y="830"/>
                    <a:pt x="92" y="830"/>
                  </a:cubicBezTo>
                  <a:cubicBezTo>
                    <a:pt x="101" y="830"/>
                    <a:pt x="111" y="834"/>
                    <a:pt x="114" y="847"/>
                  </a:cubicBezTo>
                  <a:cubicBezTo>
                    <a:pt x="119" y="863"/>
                    <a:pt x="136" y="899"/>
                    <a:pt x="142" y="918"/>
                  </a:cubicBezTo>
                  <a:cubicBezTo>
                    <a:pt x="148" y="937"/>
                    <a:pt x="138" y="942"/>
                    <a:pt x="138" y="942"/>
                  </a:cubicBezTo>
                  <a:cubicBezTo>
                    <a:pt x="138" y="942"/>
                    <a:pt x="123" y="952"/>
                    <a:pt x="100" y="966"/>
                  </a:cubicBezTo>
                  <a:cubicBezTo>
                    <a:pt x="78" y="981"/>
                    <a:pt x="93" y="1000"/>
                    <a:pt x="93" y="1000"/>
                  </a:cubicBezTo>
                  <a:cubicBezTo>
                    <a:pt x="93" y="1000"/>
                    <a:pt x="118" y="1039"/>
                    <a:pt x="131" y="1058"/>
                  </a:cubicBezTo>
                  <a:cubicBezTo>
                    <a:pt x="135" y="1065"/>
                    <a:pt x="141" y="1067"/>
                    <a:pt x="147" y="1067"/>
                  </a:cubicBezTo>
                  <a:cubicBezTo>
                    <a:pt x="156" y="1067"/>
                    <a:pt x="165" y="1060"/>
                    <a:pt x="165" y="1060"/>
                  </a:cubicBezTo>
                  <a:cubicBezTo>
                    <a:pt x="165" y="1060"/>
                    <a:pt x="189" y="1044"/>
                    <a:pt x="200" y="1037"/>
                  </a:cubicBezTo>
                  <a:cubicBezTo>
                    <a:pt x="203" y="1036"/>
                    <a:pt x="205" y="1035"/>
                    <a:pt x="208" y="1035"/>
                  </a:cubicBezTo>
                  <a:cubicBezTo>
                    <a:pt x="217" y="1035"/>
                    <a:pt x="225" y="1042"/>
                    <a:pt x="230" y="1049"/>
                  </a:cubicBezTo>
                  <a:cubicBezTo>
                    <a:pt x="237" y="1058"/>
                    <a:pt x="265" y="1086"/>
                    <a:pt x="280" y="1100"/>
                  </a:cubicBezTo>
                  <a:cubicBezTo>
                    <a:pt x="294" y="1114"/>
                    <a:pt x="284" y="1126"/>
                    <a:pt x="284" y="1126"/>
                  </a:cubicBezTo>
                  <a:cubicBezTo>
                    <a:pt x="284" y="1126"/>
                    <a:pt x="272" y="1143"/>
                    <a:pt x="259" y="1162"/>
                  </a:cubicBezTo>
                  <a:cubicBezTo>
                    <a:pt x="247" y="1180"/>
                    <a:pt x="263" y="1193"/>
                    <a:pt x="263" y="1193"/>
                  </a:cubicBezTo>
                  <a:cubicBezTo>
                    <a:pt x="263" y="1193"/>
                    <a:pt x="301" y="1221"/>
                    <a:pt x="322" y="1233"/>
                  </a:cubicBezTo>
                  <a:cubicBezTo>
                    <a:pt x="327" y="1236"/>
                    <a:pt x="331" y="1237"/>
                    <a:pt x="335" y="1237"/>
                  </a:cubicBezTo>
                  <a:cubicBezTo>
                    <a:pt x="347" y="1237"/>
                    <a:pt x="354" y="1226"/>
                    <a:pt x="354" y="1226"/>
                  </a:cubicBezTo>
                  <a:cubicBezTo>
                    <a:pt x="354" y="1226"/>
                    <a:pt x="376" y="1194"/>
                    <a:pt x="380" y="1188"/>
                  </a:cubicBezTo>
                  <a:cubicBezTo>
                    <a:pt x="382" y="1184"/>
                    <a:pt x="387" y="1182"/>
                    <a:pt x="393" y="1182"/>
                  </a:cubicBezTo>
                  <a:cubicBezTo>
                    <a:pt x="398" y="1182"/>
                    <a:pt x="403" y="1183"/>
                    <a:pt x="408" y="1186"/>
                  </a:cubicBezTo>
                  <a:cubicBezTo>
                    <a:pt x="418" y="1191"/>
                    <a:pt x="452" y="1206"/>
                    <a:pt x="473" y="1214"/>
                  </a:cubicBezTo>
                  <a:cubicBezTo>
                    <a:pt x="495" y="1222"/>
                    <a:pt x="491" y="1238"/>
                    <a:pt x="491" y="1238"/>
                  </a:cubicBezTo>
                  <a:cubicBezTo>
                    <a:pt x="491" y="1238"/>
                    <a:pt x="488" y="1248"/>
                    <a:pt x="482" y="1277"/>
                  </a:cubicBezTo>
                  <a:cubicBezTo>
                    <a:pt x="476" y="1306"/>
                    <a:pt x="497" y="1308"/>
                    <a:pt x="497" y="1308"/>
                  </a:cubicBezTo>
                  <a:cubicBezTo>
                    <a:pt x="497" y="1308"/>
                    <a:pt x="537" y="1317"/>
                    <a:pt x="563" y="1322"/>
                  </a:cubicBezTo>
                  <a:cubicBezTo>
                    <a:pt x="566" y="1323"/>
                    <a:pt x="569" y="1323"/>
                    <a:pt x="571" y="1323"/>
                  </a:cubicBezTo>
                  <a:cubicBezTo>
                    <a:pt x="590" y="1323"/>
                    <a:pt x="593" y="1306"/>
                    <a:pt x="593" y="1306"/>
                  </a:cubicBezTo>
                  <a:cubicBezTo>
                    <a:pt x="593" y="1306"/>
                    <a:pt x="599" y="1274"/>
                    <a:pt x="603" y="1259"/>
                  </a:cubicBezTo>
                  <a:cubicBezTo>
                    <a:pt x="605" y="1248"/>
                    <a:pt x="617" y="1246"/>
                    <a:pt x="627" y="1246"/>
                  </a:cubicBezTo>
                  <a:cubicBezTo>
                    <a:pt x="631" y="1246"/>
                    <a:pt x="635" y="1247"/>
                    <a:pt x="638" y="1247"/>
                  </a:cubicBezTo>
                  <a:cubicBezTo>
                    <a:pt x="643" y="1247"/>
                    <a:pt x="654" y="1248"/>
                    <a:pt x="667" y="1248"/>
                  </a:cubicBezTo>
                  <a:cubicBezTo>
                    <a:pt x="677" y="1248"/>
                    <a:pt x="688" y="1247"/>
                    <a:pt x="699" y="1247"/>
                  </a:cubicBezTo>
                  <a:cubicBezTo>
                    <a:pt x="700" y="1247"/>
                    <a:pt x="700" y="1247"/>
                    <a:pt x="701" y="1247"/>
                  </a:cubicBezTo>
                  <a:cubicBezTo>
                    <a:pt x="725" y="1247"/>
                    <a:pt x="725" y="1265"/>
                    <a:pt x="725" y="1265"/>
                  </a:cubicBezTo>
                  <a:cubicBezTo>
                    <a:pt x="725" y="1265"/>
                    <a:pt x="729" y="1288"/>
                    <a:pt x="733" y="1309"/>
                  </a:cubicBezTo>
                  <a:cubicBezTo>
                    <a:pt x="736" y="1323"/>
                    <a:pt x="748" y="1325"/>
                    <a:pt x="755" y="1325"/>
                  </a:cubicBezTo>
                  <a:cubicBezTo>
                    <a:pt x="759" y="1325"/>
                    <a:pt x="762" y="1324"/>
                    <a:pt x="762" y="1324"/>
                  </a:cubicBezTo>
                  <a:cubicBezTo>
                    <a:pt x="762" y="1324"/>
                    <a:pt x="796" y="1318"/>
                    <a:pt x="824" y="1313"/>
                  </a:cubicBezTo>
                  <a:cubicBezTo>
                    <a:pt x="851" y="1308"/>
                    <a:pt x="845" y="1285"/>
                    <a:pt x="845" y="1285"/>
                  </a:cubicBezTo>
                  <a:cubicBezTo>
                    <a:pt x="845" y="1285"/>
                    <a:pt x="840" y="1260"/>
                    <a:pt x="837" y="1243"/>
                  </a:cubicBezTo>
                  <a:cubicBezTo>
                    <a:pt x="833" y="1226"/>
                    <a:pt x="852" y="1218"/>
                    <a:pt x="859" y="1217"/>
                  </a:cubicBezTo>
                  <a:cubicBezTo>
                    <a:pt x="866" y="1215"/>
                    <a:pt x="892" y="1204"/>
                    <a:pt x="919" y="1192"/>
                  </a:cubicBezTo>
                  <a:cubicBezTo>
                    <a:pt x="925" y="1189"/>
                    <a:pt x="931" y="1188"/>
                    <a:pt x="935" y="1188"/>
                  </a:cubicBezTo>
                  <a:cubicBezTo>
                    <a:pt x="948" y="1188"/>
                    <a:pt x="952" y="1199"/>
                    <a:pt x="952" y="1199"/>
                  </a:cubicBezTo>
                  <a:cubicBezTo>
                    <a:pt x="952" y="1199"/>
                    <a:pt x="966" y="1222"/>
                    <a:pt x="976" y="1236"/>
                  </a:cubicBezTo>
                  <a:cubicBezTo>
                    <a:pt x="980" y="1243"/>
                    <a:pt x="986" y="1244"/>
                    <a:pt x="991" y="1244"/>
                  </a:cubicBezTo>
                  <a:cubicBezTo>
                    <a:pt x="998" y="1244"/>
                    <a:pt x="1004" y="1241"/>
                    <a:pt x="1004" y="1241"/>
                  </a:cubicBezTo>
                  <a:cubicBezTo>
                    <a:pt x="1004" y="1241"/>
                    <a:pt x="1045" y="1214"/>
                    <a:pt x="1065" y="1202"/>
                  </a:cubicBezTo>
                  <a:cubicBezTo>
                    <a:pt x="1085" y="1189"/>
                    <a:pt x="1069" y="1170"/>
                    <a:pt x="1069" y="1170"/>
                  </a:cubicBezTo>
                  <a:cubicBezTo>
                    <a:pt x="1069" y="1170"/>
                    <a:pt x="1053" y="1146"/>
                    <a:pt x="1046" y="1134"/>
                  </a:cubicBezTo>
                  <a:cubicBezTo>
                    <a:pt x="1039" y="1123"/>
                    <a:pt x="1046" y="1111"/>
                    <a:pt x="1056" y="1102"/>
                  </a:cubicBezTo>
                  <a:cubicBezTo>
                    <a:pt x="1066" y="1093"/>
                    <a:pt x="1093" y="1067"/>
                    <a:pt x="1108" y="1052"/>
                  </a:cubicBezTo>
                  <a:cubicBezTo>
                    <a:pt x="1109" y="1052"/>
                    <a:pt x="1109" y="1052"/>
                    <a:pt x="1109" y="1051"/>
                  </a:cubicBezTo>
                  <a:cubicBezTo>
                    <a:pt x="1109" y="1051"/>
                    <a:pt x="1109" y="1051"/>
                    <a:pt x="1109" y="1051"/>
                  </a:cubicBezTo>
                  <a:cubicBezTo>
                    <a:pt x="1109" y="1051"/>
                    <a:pt x="1109" y="1051"/>
                    <a:pt x="1109" y="1051"/>
                  </a:cubicBezTo>
                  <a:cubicBezTo>
                    <a:pt x="1109" y="1051"/>
                    <a:pt x="1109" y="1051"/>
                    <a:pt x="1109" y="1051"/>
                  </a:cubicBezTo>
                  <a:cubicBezTo>
                    <a:pt x="1115" y="1046"/>
                    <a:pt x="1119" y="1044"/>
                    <a:pt x="1123" y="1044"/>
                  </a:cubicBezTo>
                  <a:cubicBezTo>
                    <a:pt x="1123" y="1044"/>
                    <a:pt x="1123" y="1044"/>
                    <a:pt x="1123" y="1044"/>
                  </a:cubicBezTo>
                  <a:cubicBezTo>
                    <a:pt x="1123" y="1044"/>
                    <a:pt x="1123" y="1044"/>
                    <a:pt x="1123" y="1044"/>
                  </a:cubicBezTo>
                  <a:cubicBezTo>
                    <a:pt x="1130" y="1044"/>
                    <a:pt x="1133" y="1049"/>
                    <a:pt x="1133" y="1049"/>
                  </a:cubicBezTo>
                  <a:cubicBezTo>
                    <a:pt x="1133" y="1049"/>
                    <a:pt x="1147" y="1058"/>
                    <a:pt x="1168" y="1073"/>
                  </a:cubicBezTo>
                  <a:cubicBezTo>
                    <a:pt x="1168" y="1073"/>
                    <a:pt x="1168" y="1073"/>
                    <a:pt x="1169" y="1073"/>
                  </a:cubicBezTo>
                  <a:cubicBezTo>
                    <a:pt x="1174" y="1077"/>
                    <a:pt x="1179" y="1078"/>
                    <a:pt x="1183" y="1078"/>
                  </a:cubicBezTo>
                  <a:cubicBezTo>
                    <a:pt x="1183" y="1078"/>
                    <a:pt x="1183" y="1078"/>
                    <a:pt x="1183" y="1078"/>
                  </a:cubicBezTo>
                  <a:cubicBezTo>
                    <a:pt x="1195" y="1078"/>
                    <a:pt x="1201" y="1068"/>
                    <a:pt x="1201" y="1068"/>
                  </a:cubicBezTo>
                  <a:cubicBezTo>
                    <a:pt x="1201" y="1068"/>
                    <a:pt x="1201" y="1068"/>
                    <a:pt x="1201" y="1068"/>
                  </a:cubicBezTo>
                  <a:cubicBezTo>
                    <a:pt x="1201" y="1068"/>
                    <a:pt x="1228" y="1028"/>
                    <a:pt x="1241" y="1009"/>
                  </a:cubicBezTo>
                  <a:cubicBezTo>
                    <a:pt x="1244" y="1005"/>
                    <a:pt x="1245" y="1001"/>
                    <a:pt x="1245" y="997"/>
                  </a:cubicBezTo>
                  <a:cubicBezTo>
                    <a:pt x="1245" y="986"/>
                    <a:pt x="1234" y="979"/>
                    <a:pt x="1234" y="979"/>
                  </a:cubicBezTo>
                  <a:cubicBezTo>
                    <a:pt x="1234" y="979"/>
                    <a:pt x="1207" y="961"/>
                    <a:pt x="1195" y="953"/>
                  </a:cubicBezTo>
                  <a:cubicBezTo>
                    <a:pt x="1191" y="950"/>
                    <a:pt x="1189" y="945"/>
                    <a:pt x="1189" y="941"/>
                  </a:cubicBezTo>
                  <a:cubicBezTo>
                    <a:pt x="1189" y="932"/>
                    <a:pt x="1194" y="924"/>
                    <a:pt x="1194" y="924"/>
                  </a:cubicBezTo>
                  <a:cubicBezTo>
                    <a:pt x="1198" y="916"/>
                    <a:pt x="1215" y="876"/>
                    <a:pt x="1224" y="854"/>
                  </a:cubicBezTo>
                  <a:cubicBezTo>
                    <a:pt x="1224" y="854"/>
                    <a:pt x="1224" y="854"/>
                    <a:pt x="1224" y="854"/>
                  </a:cubicBezTo>
                  <a:cubicBezTo>
                    <a:pt x="1224" y="854"/>
                    <a:pt x="1224" y="854"/>
                    <a:pt x="1224" y="854"/>
                  </a:cubicBezTo>
                  <a:cubicBezTo>
                    <a:pt x="1224" y="854"/>
                    <a:pt x="1224" y="854"/>
                    <a:pt x="1224" y="854"/>
                  </a:cubicBezTo>
                  <a:cubicBezTo>
                    <a:pt x="1229" y="843"/>
                    <a:pt x="1235" y="840"/>
                    <a:pt x="1240" y="840"/>
                  </a:cubicBezTo>
                  <a:cubicBezTo>
                    <a:pt x="1241" y="840"/>
                    <a:pt x="1241" y="840"/>
                    <a:pt x="1241" y="840"/>
                  </a:cubicBezTo>
                  <a:cubicBezTo>
                    <a:pt x="1246" y="840"/>
                    <a:pt x="1250" y="843"/>
                    <a:pt x="1250" y="843"/>
                  </a:cubicBezTo>
                  <a:cubicBezTo>
                    <a:pt x="1250" y="843"/>
                    <a:pt x="1262" y="845"/>
                    <a:pt x="1288" y="851"/>
                  </a:cubicBezTo>
                  <a:cubicBezTo>
                    <a:pt x="1290" y="851"/>
                    <a:pt x="1293" y="852"/>
                    <a:pt x="1295" y="852"/>
                  </a:cubicBezTo>
                  <a:cubicBezTo>
                    <a:pt x="1295" y="852"/>
                    <a:pt x="1295" y="852"/>
                    <a:pt x="1295" y="852"/>
                  </a:cubicBezTo>
                  <a:cubicBezTo>
                    <a:pt x="1314" y="852"/>
                    <a:pt x="1316" y="833"/>
                    <a:pt x="1316" y="833"/>
                  </a:cubicBezTo>
                  <a:cubicBezTo>
                    <a:pt x="1316" y="833"/>
                    <a:pt x="1316" y="833"/>
                    <a:pt x="1316" y="833"/>
                  </a:cubicBezTo>
                  <a:cubicBezTo>
                    <a:pt x="1316" y="833"/>
                    <a:pt x="1325" y="789"/>
                    <a:pt x="1330" y="766"/>
                  </a:cubicBezTo>
                  <a:cubicBezTo>
                    <a:pt x="1330" y="764"/>
                    <a:pt x="1331" y="762"/>
                    <a:pt x="1331" y="760"/>
                  </a:cubicBezTo>
                  <a:cubicBezTo>
                    <a:pt x="1331" y="742"/>
                    <a:pt x="1313" y="740"/>
                    <a:pt x="1313" y="740"/>
                  </a:cubicBezTo>
                  <a:close/>
                  <a:moveTo>
                    <a:pt x="711" y="1151"/>
                  </a:moveTo>
                  <a:cubicBezTo>
                    <a:pt x="442" y="1178"/>
                    <a:pt x="202" y="982"/>
                    <a:pt x="175" y="713"/>
                  </a:cubicBezTo>
                  <a:cubicBezTo>
                    <a:pt x="148" y="444"/>
                    <a:pt x="344" y="203"/>
                    <a:pt x="613" y="176"/>
                  </a:cubicBezTo>
                  <a:cubicBezTo>
                    <a:pt x="883" y="149"/>
                    <a:pt x="1123" y="346"/>
                    <a:pt x="1150" y="615"/>
                  </a:cubicBezTo>
                  <a:cubicBezTo>
                    <a:pt x="1177" y="884"/>
                    <a:pt x="981" y="1124"/>
                    <a:pt x="711" y="1151"/>
                  </a:cubicBezTo>
                  <a:close/>
                </a:path>
              </a:pathLst>
            </a:custGeom>
            <a:solidFill>
              <a:sysClr val="window" lastClr="FFFFFF"/>
            </a:solidFill>
            <a:ln w="6350" cap="flat" cmpd="sng" algn="ctr">
              <a:noFill/>
              <a:prstDash val="solid"/>
            </a:ln>
            <a:effectLst>
              <a:outerShdw blurRad="190500" algn="ctr" rotWithShape="0">
                <a:srgbClr val="000000">
                  <a:alpha val="35000"/>
                </a:srgbClr>
              </a:outerShdw>
            </a:effectLst>
          </p:spPr>
          <p:txBody>
            <a:bodyPr rtlCol="0" anchor="ctr"/>
            <a:lstStyle/>
            <a:p>
              <a:pPr algn="ctr" defTabSz="457144">
                <a:defRPr/>
              </a:pPr>
              <a:endParaRPr lang="en-GB" sz="2400" kern="0" dirty="0">
                <a:solidFill>
                  <a:srgbClr val="FFFFFF"/>
                </a:solidFill>
              </a:endParaRPr>
            </a:p>
          </p:txBody>
        </p:sp>
        <p:sp>
          <p:nvSpPr>
            <p:cNvPr id="31" name="TextBox 30"/>
            <p:cNvSpPr txBox="1"/>
            <p:nvPr/>
          </p:nvSpPr>
          <p:spPr>
            <a:xfrm>
              <a:off x="3314245" y="3129637"/>
              <a:ext cx="2114759" cy="811504"/>
            </a:xfrm>
            <a:prstGeom prst="rect">
              <a:avLst/>
            </a:prstGeom>
            <a:noFill/>
            <a:effectLst/>
          </p:spPr>
          <p:txBody>
            <a:bodyPr wrap="square" lIns="91440" tIns="45720" rIns="91440" bIns="45720" rtlCol="0" anchor="ctr">
              <a:spAutoFit/>
            </a:bodyPr>
            <a:lstStyle/>
            <a:p>
              <a:pPr algn="ctr">
                <a:lnSpc>
                  <a:spcPct val="120000"/>
                </a:lnSpc>
                <a:spcBef>
                  <a:spcPts val="300"/>
                </a:spcBef>
                <a:defRPr/>
              </a:pPr>
              <a:r>
                <a:rPr lang="en-US" sz="2000" kern="0" spc="100" dirty="0" smtClean="0">
                  <a:solidFill>
                    <a:srgbClr val="444444"/>
                  </a:solidFill>
                  <a:cs typeface="Arial" pitchFamily="34" charset="0"/>
                </a:rPr>
                <a:t>2018</a:t>
              </a:r>
            </a:p>
            <a:p>
              <a:pPr algn="ctr">
                <a:lnSpc>
                  <a:spcPct val="120000"/>
                </a:lnSpc>
                <a:spcBef>
                  <a:spcPts val="300"/>
                </a:spcBef>
                <a:defRPr/>
              </a:pPr>
              <a:r>
                <a:rPr lang="en-US" sz="2000" kern="0" spc="100" dirty="0" smtClean="0">
                  <a:solidFill>
                    <a:srgbClr val="444444"/>
                  </a:solidFill>
                  <a:cs typeface="Arial" pitchFamily="34" charset="0"/>
                </a:rPr>
                <a:t> Focus Areas</a:t>
              </a:r>
              <a:endParaRPr lang="en-US" sz="2000" b="1" kern="0" spc="300" dirty="0" smtClean="0">
                <a:solidFill>
                  <a:srgbClr val="444444"/>
                </a:solidFill>
                <a:cs typeface="Arial" pitchFamily="34" charset="0"/>
              </a:endParaRPr>
            </a:p>
          </p:txBody>
        </p:sp>
        <p:grpSp>
          <p:nvGrpSpPr>
            <p:cNvPr id="33" name="Group 32"/>
            <p:cNvGrpSpPr/>
            <p:nvPr/>
          </p:nvGrpSpPr>
          <p:grpSpPr>
            <a:xfrm>
              <a:off x="1916287" y="2849593"/>
              <a:ext cx="1400475" cy="1371600"/>
              <a:chOff x="1916287" y="3126479"/>
              <a:chExt cx="1400475" cy="1371600"/>
            </a:xfrm>
          </p:grpSpPr>
          <p:sp>
            <p:nvSpPr>
              <p:cNvPr id="68" name="Orange Diamond Large"/>
              <p:cNvSpPr>
                <a:spLocks noChangeAspect="1"/>
              </p:cNvSpPr>
              <p:nvPr/>
            </p:nvSpPr>
            <p:spPr>
              <a:xfrm>
                <a:off x="1916287" y="3126479"/>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EAAA0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pic>
            <p:nvPicPr>
              <p:cNvPr id="69" name="Picture 2" descr="N:\Graphics\2016 Optum Icons Gallery\Reumburse-PRINT-2C-RGB.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326271" y="3591185"/>
                <a:ext cx="580506" cy="4421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5426491" y="2849593"/>
              <a:ext cx="1400475" cy="1371600"/>
              <a:chOff x="5426491" y="3126479"/>
              <a:chExt cx="1400475" cy="1371600"/>
            </a:xfrm>
          </p:grpSpPr>
          <p:sp>
            <p:nvSpPr>
              <p:cNvPr id="66" name="Orange Diamond Large"/>
              <p:cNvSpPr>
                <a:spLocks noChangeAspect="1"/>
              </p:cNvSpPr>
              <p:nvPr/>
            </p:nvSpPr>
            <p:spPr>
              <a:xfrm>
                <a:off x="5426491" y="3126479"/>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63666A"/>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pic>
            <p:nvPicPr>
              <p:cNvPr id="67" name="Picture 3" descr="N:\Graphics\2016 Optum Icons Gallery\Consent-PRINT-64px-RGB.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937724" y="3555539"/>
                <a:ext cx="513479" cy="5134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3671388" y="4572000"/>
              <a:ext cx="1400475" cy="1371600"/>
              <a:chOff x="3671388" y="4848886"/>
              <a:chExt cx="1400475" cy="1371600"/>
            </a:xfrm>
          </p:grpSpPr>
          <p:sp>
            <p:nvSpPr>
              <p:cNvPr id="64" name="Orange Diamond Large"/>
              <p:cNvSpPr>
                <a:spLocks noChangeAspect="1"/>
              </p:cNvSpPr>
              <p:nvPr/>
            </p:nvSpPr>
            <p:spPr>
              <a:xfrm>
                <a:off x="3671388" y="4848886"/>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008770"/>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pic>
            <p:nvPicPr>
              <p:cNvPr id="65" name="Picture 4" descr="N:\Graphics\2016 Optum Icons Gallery\Communicate-PRINT-2C-RGB.png"/>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4088352" y="5257410"/>
                <a:ext cx="651217" cy="554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3671387" y="1127187"/>
              <a:ext cx="1400475" cy="1371600"/>
              <a:chOff x="3671387" y="1404073"/>
              <a:chExt cx="1400475" cy="1371600"/>
            </a:xfrm>
          </p:grpSpPr>
          <p:sp>
            <p:nvSpPr>
              <p:cNvPr id="59" name="Orange Diamond Large"/>
              <p:cNvSpPr>
                <a:spLocks noChangeAspect="1"/>
              </p:cNvSpPr>
              <p:nvPr/>
            </p:nvSpPr>
            <p:spPr>
              <a:xfrm>
                <a:off x="3671387" y="1404073"/>
                <a:ext cx="1400475" cy="1371600"/>
              </a:xfrm>
              <a:custGeom>
                <a:avLst/>
                <a:gdLst/>
                <a:ahLst/>
                <a:cxnLst/>
                <a:rect l="l" t="t" r="r" b="b"/>
                <a:pathLst>
                  <a:path w="1291612" h="1291608">
                    <a:moveTo>
                      <a:pt x="645807" y="0"/>
                    </a:moveTo>
                    <a:lnTo>
                      <a:pt x="1291612" y="645804"/>
                    </a:lnTo>
                    <a:lnTo>
                      <a:pt x="645807" y="1291608"/>
                    </a:lnTo>
                    <a:close/>
                    <a:moveTo>
                      <a:pt x="645805" y="0"/>
                    </a:moveTo>
                    <a:lnTo>
                      <a:pt x="645806" y="1"/>
                    </a:lnTo>
                    <a:lnTo>
                      <a:pt x="645806" y="1291607"/>
                    </a:lnTo>
                    <a:lnTo>
                      <a:pt x="645805" y="1291608"/>
                    </a:lnTo>
                    <a:lnTo>
                      <a:pt x="0" y="645804"/>
                    </a:lnTo>
                    <a:close/>
                  </a:path>
                </a:pathLst>
              </a:custGeom>
              <a:solidFill>
                <a:srgbClr val="E87722"/>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095">
                  <a:defRPr/>
                </a:pPr>
                <a:endParaRPr lang="en-GB" sz="2400" kern="0" dirty="0">
                  <a:solidFill>
                    <a:srgbClr val="FFFFFF"/>
                  </a:solidFill>
                  <a:cs typeface="Arial"/>
                </a:endParaRPr>
              </a:p>
            </p:txBody>
          </p:sp>
          <p:grpSp>
            <p:nvGrpSpPr>
              <p:cNvPr id="60" name="Group 59"/>
              <p:cNvGrpSpPr/>
              <p:nvPr/>
            </p:nvGrpSpPr>
            <p:grpSpPr>
              <a:xfrm>
                <a:off x="3993783" y="1776023"/>
                <a:ext cx="612791" cy="618173"/>
                <a:chOff x="3963098" y="1766117"/>
                <a:chExt cx="612791" cy="618173"/>
              </a:xfrm>
            </p:grpSpPr>
            <p:sp>
              <p:nvSpPr>
                <p:cNvPr id="61" name="Right Arrow 60"/>
                <p:cNvSpPr/>
                <p:nvPr/>
              </p:nvSpPr>
              <p:spPr>
                <a:xfrm>
                  <a:off x="4167363" y="1766117"/>
                  <a:ext cx="408526" cy="227735"/>
                </a:xfrm>
                <a:prstGeom prst="rightArrow">
                  <a:avLst/>
                </a:prstGeom>
                <a:noFill/>
                <a:ln w="19050" cap="rnd" cmpd="sng" algn="ctr">
                  <a:solidFill>
                    <a:sysClr val="window" lastClr="FFFFFF"/>
                  </a:solidFill>
                  <a:prstDash val="solid"/>
                  <a:round/>
                </a:ln>
                <a:effectLst/>
              </p:spPr>
              <p:txBody>
                <a:bodyPr lIns="91440" tIns="45720" rIns="91440" bIns="45720" rtlCol="0" anchor="ctr"/>
                <a:lstStyle/>
                <a:p>
                  <a:pPr algn="ctr">
                    <a:defRPr/>
                  </a:pPr>
                  <a:endParaRPr lang="en-US" sz="1600" kern="0" dirty="0" smtClean="0">
                    <a:solidFill>
                      <a:prstClr val="white"/>
                    </a:solidFill>
                  </a:endParaRPr>
                </a:p>
              </p:txBody>
            </p:sp>
            <p:sp>
              <p:nvSpPr>
                <p:cNvPr id="62" name="Right Arrow 61"/>
                <p:cNvSpPr/>
                <p:nvPr/>
              </p:nvSpPr>
              <p:spPr>
                <a:xfrm>
                  <a:off x="4167361" y="2156555"/>
                  <a:ext cx="408526" cy="227735"/>
                </a:xfrm>
                <a:prstGeom prst="rightArrow">
                  <a:avLst/>
                </a:prstGeom>
                <a:noFill/>
                <a:ln w="19050" cap="rnd" cmpd="sng" algn="ctr">
                  <a:solidFill>
                    <a:sysClr val="window" lastClr="FFFFFF"/>
                  </a:solidFill>
                  <a:prstDash val="solid"/>
                  <a:round/>
                </a:ln>
                <a:effectLst/>
              </p:spPr>
              <p:txBody>
                <a:bodyPr lIns="91440" tIns="45720" rIns="91440" bIns="45720" rtlCol="0" anchor="ctr"/>
                <a:lstStyle/>
                <a:p>
                  <a:pPr algn="ctr">
                    <a:defRPr/>
                  </a:pPr>
                  <a:endParaRPr lang="en-US" sz="1600" kern="0" dirty="0" smtClean="0">
                    <a:solidFill>
                      <a:prstClr val="white"/>
                    </a:solidFill>
                  </a:endParaRPr>
                </a:p>
              </p:txBody>
            </p:sp>
            <p:sp>
              <p:nvSpPr>
                <p:cNvPr id="63" name="Right Arrow 62"/>
                <p:cNvSpPr/>
                <p:nvPr/>
              </p:nvSpPr>
              <p:spPr>
                <a:xfrm flipH="1">
                  <a:off x="3963098" y="1965901"/>
                  <a:ext cx="408526" cy="227735"/>
                </a:xfrm>
                <a:prstGeom prst="rightArrow">
                  <a:avLst/>
                </a:prstGeom>
                <a:noFill/>
                <a:ln w="19050" cap="rnd" cmpd="sng" algn="ctr">
                  <a:solidFill>
                    <a:sysClr val="window" lastClr="FFFFFF"/>
                  </a:solidFill>
                  <a:prstDash val="solid"/>
                  <a:round/>
                </a:ln>
                <a:effectLst/>
              </p:spPr>
              <p:txBody>
                <a:bodyPr lIns="91440" tIns="45720" rIns="91440" bIns="45720" rtlCol="0" anchor="ctr"/>
                <a:lstStyle/>
                <a:p>
                  <a:pPr algn="ctr">
                    <a:defRPr/>
                  </a:pPr>
                  <a:endParaRPr lang="en-US" sz="1600" kern="0" dirty="0" smtClean="0">
                    <a:solidFill>
                      <a:prstClr val="white"/>
                    </a:solidFill>
                  </a:endParaRPr>
                </a:p>
              </p:txBody>
            </p:sp>
          </p:grpSp>
        </p:grpSp>
      </p:grpSp>
    </p:spTree>
    <p:extLst>
      <p:ext uri="{BB962C8B-B14F-4D97-AF65-F5344CB8AC3E}">
        <p14:creationId xmlns:p14="http://schemas.microsoft.com/office/powerpoint/2010/main" val="28696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People First</a:t>
            </a:r>
            <a:endParaRPr lang="en-US" dirty="0"/>
          </a:p>
        </p:txBody>
      </p:sp>
    </p:spTree>
    <p:extLst>
      <p:ext uri="{BB962C8B-B14F-4D97-AF65-F5344CB8AC3E}">
        <p14:creationId xmlns:p14="http://schemas.microsoft.com/office/powerpoint/2010/main" val="32235019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914400" fontAlgn="base">
              <a:spcAft>
                <a:spcPct val="0"/>
              </a:spcAft>
            </a:pPr>
            <a:r>
              <a:rPr lang="en-US" sz="1800" dirty="0">
                <a:solidFill>
                  <a:schemeClr val="tx1"/>
                </a:solidFill>
                <a:latin typeface="+mj-lt"/>
                <a:ea typeface="Geneva" charset="0"/>
                <a:cs typeface="+mj-cs"/>
              </a:rPr>
              <a:t>Bravo</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41" y="924790"/>
            <a:ext cx="4329374" cy="2485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705" y="882651"/>
            <a:ext cx="3881751" cy="339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88" y="3432249"/>
            <a:ext cx="4267027" cy="298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906705" y="4443010"/>
            <a:ext cx="3881751" cy="738664"/>
          </a:xfrm>
          <a:prstGeom prst="rect">
            <a:avLst/>
          </a:prstGeom>
          <a:noFill/>
        </p:spPr>
        <p:txBody>
          <a:bodyPr wrap="square" rtlCol="0">
            <a:spAutoFit/>
          </a:bodyPr>
          <a:lstStyle/>
          <a:p>
            <a:r>
              <a:rPr lang="en-US" sz="1400" dirty="0" smtClean="0"/>
              <a:t>298 Recognitions from onshore stakeholders</a:t>
            </a:r>
          </a:p>
          <a:p>
            <a:pPr marL="285750" indent="-285750">
              <a:buFontTx/>
              <a:buChar char="-"/>
            </a:pPr>
            <a:r>
              <a:rPr lang="en-US" sz="1400" dirty="0" smtClean="0"/>
              <a:t>185 in Q4 (75% of total Bravos in Q4)</a:t>
            </a:r>
          </a:p>
          <a:p>
            <a:endParaRPr lang="en-US" sz="1400" dirty="0"/>
          </a:p>
        </p:txBody>
      </p:sp>
    </p:spTree>
    <p:extLst>
      <p:ext uri="{BB962C8B-B14F-4D97-AF65-F5344CB8AC3E}">
        <p14:creationId xmlns:p14="http://schemas.microsoft.com/office/powerpoint/2010/main" val="920792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p>
            <a:pPr defTabSz="914400" fontAlgn="base">
              <a:spcAft>
                <a:spcPct val="0"/>
              </a:spcAft>
            </a:pPr>
            <a:r>
              <a:rPr lang="en-US" sz="1800" dirty="0">
                <a:solidFill>
                  <a:schemeClr val="tx1"/>
                </a:solidFill>
                <a:latin typeface="+mj-lt"/>
                <a:ea typeface="Geneva" charset="0"/>
                <a:cs typeface="+mj-cs"/>
              </a:rPr>
              <a:t>IT Rock Stars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11" y="1457849"/>
            <a:ext cx="5448300" cy="195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82805" y="965407"/>
            <a:ext cx="1407308" cy="369332"/>
          </a:xfrm>
          <a:prstGeom prst="rect">
            <a:avLst/>
          </a:prstGeom>
          <a:noFill/>
        </p:spPr>
        <p:txBody>
          <a:bodyPr wrap="none" rtlCol="0">
            <a:spAutoFit/>
          </a:bodyPr>
          <a:lstStyle/>
          <a:p>
            <a:r>
              <a:rPr lang="en-US" b="1" dirty="0" smtClean="0"/>
              <a:t>Team Work</a:t>
            </a:r>
            <a:endParaRPr lang="en-US" b="1"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755" y="4436164"/>
            <a:ext cx="5314950" cy="170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bwMode="auto">
          <a:xfrm>
            <a:off x="551612" y="1457849"/>
            <a:ext cx="5266385" cy="0"/>
          </a:xfrm>
          <a:prstGeom prst="line">
            <a:avLst/>
          </a:prstGeom>
          <a:gradFill rotWithShape="1">
            <a:gsLst>
              <a:gs pos="0">
                <a:schemeClr val="accent1">
                  <a:gamma/>
                  <a:tint val="80000"/>
                  <a:invGamma/>
                </a:schemeClr>
              </a:gs>
              <a:gs pos="100000">
                <a:schemeClr val="accent1"/>
              </a:gs>
            </a:gsLst>
            <a:lin ang="5400000" scaled="1"/>
          </a:gradFill>
          <a:ln w="1905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22843678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p>
            <a:pPr>
              <a:lnSpc>
                <a:spcPct val="90000"/>
              </a:lnSpc>
            </a:pPr>
            <a:r>
              <a:rPr lang="en-US" b="1" kern="1200" dirty="0"/>
              <a:t>Vital Sign 2017</a:t>
            </a:r>
          </a:p>
        </p:txBody>
      </p:sp>
      <p:sp>
        <p:nvSpPr>
          <p:cNvPr id="4" name="Slide Number Placeholder 3"/>
          <p:cNvSpPr>
            <a:spLocks noGrp="1"/>
          </p:cNvSpPr>
          <p:nvPr>
            <p:ph type="sldNum" sz="quarter" idx="10"/>
          </p:nvPr>
        </p:nvSpPr>
        <p:spPr/>
        <p:txBody>
          <a:bodyPr/>
          <a:lstStyle/>
          <a:p>
            <a:pPr>
              <a:defRPr/>
            </a:pPr>
            <a:fld id="{CAB91F5A-6DD5-40DA-A6BA-2031AA227555}" type="slidenum">
              <a:rPr lang="en-US" smtClean="0"/>
              <a:pPr>
                <a:defRPr/>
              </a:pPr>
              <a:t>24</a:t>
            </a:fld>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6577013" cy="483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828800" y="5791200"/>
            <a:ext cx="5867400" cy="600164"/>
          </a:xfrm>
          <a:prstGeom prst="rect">
            <a:avLst/>
          </a:prstGeom>
          <a:noFill/>
          <a:ln>
            <a:solidFill>
              <a:schemeClr val="accent1"/>
            </a:solidFill>
          </a:ln>
        </p:spPr>
        <p:txBody>
          <a:bodyPr wrap="square" rtlCol="0">
            <a:spAutoFit/>
          </a:bodyPr>
          <a:lstStyle/>
          <a:p>
            <a:r>
              <a:rPr lang="en-US" sz="1100" dirty="0" smtClean="0"/>
              <a:t>Scores have gone down as compare to last year:</a:t>
            </a:r>
          </a:p>
          <a:p>
            <a:pPr marL="285750" indent="-285750">
              <a:buFont typeface="Arial" panose="020B0604020202020204" pitchFamily="34" charset="0"/>
              <a:buChar char="•"/>
            </a:pPr>
            <a:r>
              <a:rPr lang="en-US" sz="1100" dirty="0" smtClean="0"/>
              <a:t>Lot of new team members (neutral score have gone up)</a:t>
            </a:r>
          </a:p>
          <a:p>
            <a:pPr marL="285750" indent="-285750">
              <a:buFont typeface="Arial" panose="020B0604020202020204" pitchFamily="34" charset="0"/>
              <a:buChar char="•"/>
            </a:pPr>
            <a:r>
              <a:rPr lang="en-US" sz="1100" dirty="0" smtClean="0"/>
              <a:t>Org changes in the middle of the year e.g. SSMO</a:t>
            </a:r>
            <a:endParaRPr lang="en-US" sz="1100" dirty="0"/>
          </a:p>
        </p:txBody>
      </p:sp>
    </p:spTree>
    <p:extLst>
      <p:ext uri="{BB962C8B-B14F-4D97-AF65-F5344CB8AC3E}">
        <p14:creationId xmlns:p14="http://schemas.microsoft.com/office/powerpoint/2010/main" val="30627024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2018 Focus Areas</a:t>
            </a:r>
            <a:endParaRPr lang="en-US" dirty="0"/>
          </a:p>
        </p:txBody>
      </p:sp>
    </p:spTree>
    <p:extLst>
      <p:ext uri="{BB962C8B-B14F-4D97-AF65-F5344CB8AC3E}">
        <p14:creationId xmlns:p14="http://schemas.microsoft.com/office/powerpoint/2010/main" val="227629714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0625" y="381000"/>
            <a:ext cx="8245701" cy="4572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GB" b="1" dirty="0">
                <a:cs typeface="Calibri" panose="020F0502020204030204" pitchFamily="34" charset="0"/>
              </a:rPr>
              <a:t>Focus Areas – Strategic / Operational</a:t>
            </a:r>
          </a:p>
        </p:txBody>
      </p:sp>
      <p:sp>
        <p:nvSpPr>
          <p:cNvPr id="25" name="Rectangle 24"/>
          <p:cNvSpPr/>
          <p:nvPr/>
        </p:nvSpPr>
        <p:spPr>
          <a:xfrm rot="10800000">
            <a:off x="4943787" y="1801456"/>
            <a:ext cx="3598471" cy="4156313"/>
          </a:xfrm>
          <a:prstGeom prst="rect">
            <a:avLst/>
          </a:prstGeom>
          <a:noFill/>
          <a:ln w="12700">
            <a:solidFill>
              <a:srgbClr val="00B050"/>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
        <p:nvSpPr>
          <p:cNvPr id="26" name="Rectangle 25"/>
          <p:cNvSpPr/>
          <p:nvPr/>
        </p:nvSpPr>
        <p:spPr>
          <a:xfrm rot="10800000">
            <a:off x="5205046" y="1189244"/>
            <a:ext cx="3145134" cy="442525"/>
          </a:xfrm>
          <a:prstGeom prst="rect">
            <a:avLst/>
          </a:prstGeom>
          <a:noFill/>
          <a:ln w="12700">
            <a:solidFill>
              <a:srgbClr val="00B050"/>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
        <p:nvSpPr>
          <p:cNvPr id="27" name="Rectangle 26"/>
          <p:cNvSpPr/>
          <p:nvPr/>
        </p:nvSpPr>
        <p:spPr>
          <a:xfrm>
            <a:off x="5591658" y="1285875"/>
            <a:ext cx="2425707" cy="338554"/>
          </a:xfrm>
          <a:prstGeom prst="rect">
            <a:avLst/>
          </a:prstGeom>
        </p:spPr>
        <p:txBody>
          <a:bodyPr wrap="square">
            <a:spAutoFit/>
          </a:bodyPr>
          <a:lstStyle/>
          <a:p>
            <a:pPr algn="ctr"/>
            <a:r>
              <a:rPr lang="en-GB" sz="1600" b="1" kern="0" dirty="0" smtClean="0">
                <a:solidFill>
                  <a:srgbClr val="63666A"/>
                </a:solidFill>
                <a:cs typeface="Calibri" pitchFamily="34" charset="0"/>
              </a:rPr>
              <a:t>Operational</a:t>
            </a:r>
          </a:p>
        </p:txBody>
      </p:sp>
      <p:sp>
        <p:nvSpPr>
          <p:cNvPr id="28" name="Rectangle 27"/>
          <p:cNvSpPr/>
          <p:nvPr/>
        </p:nvSpPr>
        <p:spPr>
          <a:xfrm>
            <a:off x="5326459" y="1165883"/>
            <a:ext cx="2883045" cy="92636"/>
          </a:xfrm>
          <a:prstGeom prst="rect">
            <a:avLst/>
          </a:prstGeom>
          <a:solidFill>
            <a:srgbClr val="8E9300"/>
          </a:solidFill>
          <a:ln>
            <a:solidFill>
              <a:srgbClr val="8E93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sp>
        <p:nvSpPr>
          <p:cNvPr id="29" name="Rectangle 28"/>
          <p:cNvSpPr/>
          <p:nvPr/>
        </p:nvSpPr>
        <p:spPr>
          <a:xfrm>
            <a:off x="4943786" y="1820430"/>
            <a:ext cx="3598473" cy="2400657"/>
          </a:xfrm>
          <a:prstGeom prst="rect">
            <a:avLst/>
          </a:prstGeom>
        </p:spPr>
        <p:txBody>
          <a:bodyPr wrap="square">
            <a:spAutoFit/>
          </a:bodyPr>
          <a:lstStyle/>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Optimize RxClaim sources achieving a 10% productivity target (cpu, disk, pgms).</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Standardize model, instrumentation and support practices across all platforms – Production Support for LCTR instances</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IT-BPO Collaboration (specific pointers e.g. BOM</a:t>
            </a:r>
            <a:r>
              <a:rPr lang="en-US" sz="1200" dirty="0" smtClean="0">
                <a:solidFill>
                  <a:srgbClr val="53565A"/>
                </a:solidFill>
              </a:rPr>
              <a:t>) to improve / automate client onboarding process </a:t>
            </a:r>
            <a:endParaRPr lang="en-US" sz="1200" dirty="0">
              <a:solidFill>
                <a:srgbClr val="53565A"/>
              </a:solidFill>
            </a:endParaRP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Design and Implement a Global rotation policy for developing SME’s on Core applications </a:t>
            </a:r>
          </a:p>
        </p:txBody>
      </p:sp>
      <p:sp>
        <p:nvSpPr>
          <p:cNvPr id="30" name="Rectangle 29"/>
          <p:cNvSpPr/>
          <p:nvPr/>
        </p:nvSpPr>
        <p:spPr>
          <a:xfrm rot="10800000">
            <a:off x="561262" y="1801448"/>
            <a:ext cx="3638945" cy="4156317"/>
          </a:xfrm>
          <a:prstGeom prst="rect">
            <a:avLst/>
          </a:prstGeom>
          <a:noFill/>
          <a:ln w="12700">
            <a:solidFill>
              <a:schemeClr val="accent1"/>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
        <p:nvSpPr>
          <p:cNvPr id="31" name="Rectangle 30"/>
          <p:cNvSpPr/>
          <p:nvPr/>
        </p:nvSpPr>
        <p:spPr>
          <a:xfrm>
            <a:off x="1432649" y="1261646"/>
            <a:ext cx="1636836" cy="338554"/>
          </a:xfrm>
          <a:prstGeom prst="rect">
            <a:avLst/>
          </a:prstGeom>
        </p:spPr>
        <p:txBody>
          <a:bodyPr wrap="square">
            <a:spAutoFit/>
          </a:bodyPr>
          <a:lstStyle/>
          <a:p>
            <a:pPr algn="ctr"/>
            <a:r>
              <a:rPr lang="en-GB" sz="1600" b="1" kern="0" dirty="0" smtClean="0">
                <a:solidFill>
                  <a:srgbClr val="63666A"/>
                </a:solidFill>
                <a:cs typeface="Calibri" pitchFamily="34" charset="0"/>
              </a:rPr>
              <a:t>Strategic</a:t>
            </a:r>
          </a:p>
        </p:txBody>
      </p:sp>
      <p:sp>
        <p:nvSpPr>
          <p:cNvPr id="32" name="Rectangle 31"/>
          <p:cNvSpPr/>
          <p:nvPr/>
        </p:nvSpPr>
        <p:spPr>
          <a:xfrm>
            <a:off x="561262" y="1816180"/>
            <a:ext cx="3638946" cy="2739211"/>
          </a:xfrm>
          <a:prstGeom prst="rect">
            <a:avLst/>
          </a:prstGeom>
        </p:spPr>
        <p:txBody>
          <a:bodyPr wrap="square">
            <a:spAutoFit/>
          </a:bodyPr>
          <a:lstStyle/>
          <a:p>
            <a:pPr marL="228600" lvl="2" indent="-228600">
              <a:spcBef>
                <a:spcPts val="600"/>
              </a:spcBef>
              <a:spcAft>
                <a:spcPts val="600"/>
              </a:spcAft>
              <a:buClr>
                <a:srgbClr val="D45D00"/>
              </a:buClr>
              <a:buFont typeface="Arial" pitchFamily="34" charset="0"/>
              <a:buChar char="•"/>
              <a:defRPr/>
            </a:pPr>
            <a:r>
              <a:rPr lang="en-US" sz="1200" dirty="0" smtClean="0">
                <a:solidFill>
                  <a:srgbClr val="53565A"/>
                </a:solidFill>
              </a:rPr>
              <a:t>Improve </a:t>
            </a:r>
            <a:r>
              <a:rPr lang="en-US" sz="1200" dirty="0">
                <a:solidFill>
                  <a:srgbClr val="53565A"/>
                </a:solidFill>
              </a:rPr>
              <a:t>development </a:t>
            </a:r>
            <a:r>
              <a:rPr lang="en-US" sz="1200" dirty="0" smtClean="0">
                <a:solidFill>
                  <a:srgbClr val="53565A"/>
                </a:solidFill>
              </a:rPr>
              <a:t>quality; shift </a:t>
            </a:r>
            <a:r>
              <a:rPr lang="en-US" sz="1200" dirty="0">
                <a:solidFill>
                  <a:srgbClr val="53565A"/>
                </a:solidFill>
              </a:rPr>
              <a:t>from Quality Assurance to </a:t>
            </a:r>
            <a:r>
              <a:rPr lang="en-US" sz="1200" dirty="0" smtClean="0">
                <a:solidFill>
                  <a:srgbClr val="53565A"/>
                </a:solidFill>
              </a:rPr>
              <a:t>Engineering &amp; Test Automation – Defect Prevention vs. detection.</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Adaption of Agile delivery methodology </a:t>
            </a:r>
            <a:r>
              <a:rPr lang="en-GB" sz="1200" dirty="0">
                <a:solidFill>
                  <a:srgbClr val="63666A"/>
                </a:solidFill>
              </a:rPr>
              <a:t>along with </a:t>
            </a:r>
            <a:r>
              <a:rPr lang="en-US" sz="1200" dirty="0">
                <a:solidFill>
                  <a:srgbClr val="53565A"/>
                </a:solidFill>
              </a:rPr>
              <a:t>CI/CD / DevOps </a:t>
            </a:r>
            <a:r>
              <a:rPr lang="en-US" sz="1200" dirty="0" smtClean="0">
                <a:solidFill>
                  <a:srgbClr val="53565A"/>
                </a:solidFill>
              </a:rPr>
              <a:t>implementation</a:t>
            </a:r>
            <a:endParaRPr lang="en-US" sz="1200" dirty="0">
              <a:solidFill>
                <a:srgbClr val="53565A"/>
              </a:solidFill>
            </a:endParaRPr>
          </a:p>
          <a:p>
            <a:pPr marL="228600" lvl="2" indent="-228600">
              <a:spcBef>
                <a:spcPts val="600"/>
              </a:spcBef>
              <a:spcAft>
                <a:spcPts val="600"/>
              </a:spcAft>
              <a:buClr>
                <a:srgbClr val="D45D00"/>
              </a:buClr>
              <a:buFont typeface="Arial" pitchFamily="34" charset="0"/>
              <a:buChar char="•"/>
              <a:defRPr/>
            </a:pPr>
            <a:r>
              <a:rPr lang="en-US" sz="1200" dirty="0" smtClean="0">
                <a:solidFill>
                  <a:srgbClr val="53565A"/>
                </a:solidFill>
              </a:rPr>
              <a:t>Implementation </a:t>
            </a:r>
            <a:r>
              <a:rPr lang="en-US" sz="1200" dirty="0">
                <a:solidFill>
                  <a:srgbClr val="53565A"/>
                </a:solidFill>
              </a:rPr>
              <a:t>of Hybrid </a:t>
            </a:r>
            <a:r>
              <a:rPr lang="en-US" sz="1200" dirty="0" smtClean="0">
                <a:solidFill>
                  <a:srgbClr val="53565A"/>
                </a:solidFill>
              </a:rPr>
              <a:t>CoE (End to End Delivery) </a:t>
            </a:r>
            <a:r>
              <a:rPr lang="en-US" sz="1200" dirty="0">
                <a:solidFill>
                  <a:srgbClr val="53565A"/>
                </a:solidFill>
              </a:rPr>
              <a:t>framework </a:t>
            </a:r>
            <a:endParaRPr lang="en-US" sz="1200" dirty="0" smtClean="0">
              <a:solidFill>
                <a:srgbClr val="53565A"/>
              </a:solidFill>
            </a:endParaRPr>
          </a:p>
          <a:p>
            <a:pPr marL="228600" lvl="2" indent="-228600">
              <a:spcBef>
                <a:spcPts val="600"/>
              </a:spcBef>
              <a:spcAft>
                <a:spcPts val="600"/>
              </a:spcAft>
              <a:buClr>
                <a:srgbClr val="D45D00"/>
              </a:buClr>
              <a:buFont typeface="Arial" pitchFamily="34" charset="0"/>
              <a:buChar char="•"/>
              <a:defRPr/>
            </a:pPr>
            <a:r>
              <a:rPr lang="en-US" sz="1200" dirty="0" smtClean="0">
                <a:solidFill>
                  <a:srgbClr val="53565A"/>
                </a:solidFill>
              </a:rPr>
              <a:t>Improve Penetration in Formulary (Vendor Transition)</a:t>
            </a:r>
          </a:p>
          <a:p>
            <a:pPr marL="228600" lvl="2" indent="-228600">
              <a:spcBef>
                <a:spcPts val="600"/>
              </a:spcBef>
              <a:spcAft>
                <a:spcPts val="600"/>
              </a:spcAft>
              <a:buClr>
                <a:srgbClr val="D45D00"/>
              </a:buClr>
              <a:buFont typeface="Arial" pitchFamily="34" charset="0"/>
              <a:buChar char="•"/>
              <a:defRPr/>
            </a:pPr>
            <a:r>
              <a:rPr lang="en-US" sz="1200" dirty="0">
                <a:solidFill>
                  <a:srgbClr val="53565A"/>
                </a:solidFill>
              </a:rPr>
              <a:t>Consolidation of eligibility – unique member id across multiple instances of </a:t>
            </a:r>
            <a:r>
              <a:rPr lang="en-US" sz="1200" dirty="0" smtClean="0">
                <a:solidFill>
                  <a:srgbClr val="53565A"/>
                </a:solidFill>
              </a:rPr>
              <a:t>RxClaim</a:t>
            </a:r>
            <a:endParaRPr lang="en-US" sz="1200" dirty="0">
              <a:solidFill>
                <a:srgbClr val="53565A"/>
              </a:solidFill>
            </a:endParaRPr>
          </a:p>
        </p:txBody>
      </p:sp>
      <p:sp>
        <p:nvSpPr>
          <p:cNvPr id="33" name="Rectangle 32"/>
          <p:cNvSpPr/>
          <p:nvPr/>
        </p:nvSpPr>
        <p:spPr>
          <a:xfrm>
            <a:off x="939408" y="1150857"/>
            <a:ext cx="2885369" cy="76200"/>
          </a:xfrm>
          <a:prstGeom prst="rect">
            <a:avLst/>
          </a:prstGeom>
          <a:solidFill>
            <a:schemeClr val="accent1"/>
          </a:solidFill>
          <a:ln>
            <a:solidFill>
              <a:srgbClr val="D45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grpSp>
        <p:nvGrpSpPr>
          <p:cNvPr id="34" name="Group 64"/>
          <p:cNvGrpSpPr/>
          <p:nvPr/>
        </p:nvGrpSpPr>
        <p:grpSpPr>
          <a:xfrm>
            <a:off x="4456476" y="1136396"/>
            <a:ext cx="304800" cy="914400"/>
            <a:chOff x="2915920" y="871220"/>
            <a:chExt cx="304800" cy="914400"/>
          </a:xfrm>
        </p:grpSpPr>
        <p:grpSp>
          <p:nvGrpSpPr>
            <p:cNvPr id="35" name="Group 22"/>
            <p:cNvGrpSpPr>
              <a:grpSpLocks/>
            </p:cNvGrpSpPr>
            <p:nvPr/>
          </p:nvGrpSpPr>
          <p:grpSpPr bwMode="auto">
            <a:xfrm>
              <a:off x="2915920" y="871220"/>
              <a:ext cx="304800" cy="914400"/>
              <a:chOff x="2438400" y="1016005"/>
              <a:chExt cx="457201" cy="5943289"/>
            </a:xfrm>
          </p:grpSpPr>
          <p:grpSp>
            <p:nvGrpSpPr>
              <p:cNvPr id="37" name="Group 23"/>
              <p:cNvGrpSpPr>
                <a:grpSpLocks/>
              </p:cNvGrpSpPr>
              <p:nvPr/>
            </p:nvGrpSpPr>
            <p:grpSpPr bwMode="auto">
              <a:xfrm>
                <a:off x="2438400" y="2057694"/>
                <a:ext cx="457201" cy="3823284"/>
                <a:chOff x="2438400" y="2057694"/>
                <a:chExt cx="457201" cy="3823284"/>
              </a:xfrm>
            </p:grpSpPr>
            <p:sp>
              <p:nvSpPr>
                <p:cNvPr id="40" name="Rectangle 39"/>
                <p:cNvSpPr/>
                <p:nvPr/>
              </p:nvSpPr>
              <p:spPr>
                <a:xfrm>
                  <a:off x="2514600" y="2057694"/>
                  <a:ext cx="381001" cy="3823284"/>
                </a:xfrm>
                <a:prstGeom prst="rect">
                  <a:avLst/>
                </a:prstGeom>
                <a:solidFill>
                  <a:schemeClr val="bg1"/>
                </a:solidFill>
                <a:ln>
                  <a:noFill/>
                </a:ln>
                <a:effectLst>
                  <a:outerShdw blurRad="2286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41" name="Rectangle 40"/>
                <p:cNvSpPr/>
                <p:nvPr/>
              </p:nvSpPr>
              <p:spPr>
                <a:xfrm>
                  <a:off x="2438400" y="2057694"/>
                  <a:ext cx="381001" cy="3428118"/>
                </a:xfrm>
                <a:prstGeom prst="rect">
                  <a:avLst/>
                </a:prstGeom>
                <a:solidFill>
                  <a:srgbClr val="EAAA00"/>
                </a:solidFill>
                <a:ln>
                  <a:noFill/>
                </a:ln>
                <a:effectLst>
                  <a:outerShdw blurRad="2286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sp>
            <p:nvSpPr>
              <p:cNvPr id="39" name="Rectangle 38"/>
              <p:cNvSpPr/>
              <p:nvPr/>
            </p:nvSpPr>
            <p:spPr>
              <a:xfrm>
                <a:off x="2438400" y="1016005"/>
                <a:ext cx="457201" cy="594328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grpSp>
        <p:sp>
          <p:nvSpPr>
            <p:cNvPr id="36" name="Oval 35"/>
            <p:cNvSpPr/>
            <p:nvPr/>
          </p:nvSpPr>
          <p:spPr bwMode="auto">
            <a:xfrm>
              <a:off x="2979733" y="1177928"/>
              <a:ext cx="180025" cy="180025"/>
            </a:xfrm>
            <a:prstGeom prst="ellipse">
              <a:avLst/>
            </a:prstGeom>
            <a:solidFill>
              <a:srgbClr val="D45D00"/>
            </a:solidFill>
            <a:ln w="19050">
              <a:solidFill>
                <a:schemeClr val="bg1"/>
              </a:solidFill>
              <a:prstDash val="solid"/>
            </a:ln>
            <a:effectLst>
              <a:innerShdw blurRad="63500" dist="50800" dir="18900000">
                <a:prstClr val="black">
                  <a:alpha val="50000"/>
                </a:prstClr>
              </a:innerShdw>
            </a:effectLst>
          </p:spPr>
          <p:txBody>
            <a:bodyPr lIns="0" tIns="45720" rIns="0" bIns="27432" anchor="ctr"/>
            <a:lstStyle/>
            <a:p>
              <a:pPr algn="ctr" fontAlgn="base">
                <a:lnSpc>
                  <a:spcPct val="90000"/>
                </a:lnSpc>
                <a:spcBef>
                  <a:spcPts val="300"/>
                </a:spcBef>
                <a:spcAft>
                  <a:spcPct val="35000"/>
                </a:spcAft>
                <a:buClr>
                  <a:srgbClr val="D45D00"/>
                </a:buClr>
              </a:pPr>
              <a:endParaRPr lang="en-US" sz="800" b="1" kern="0" dirty="0">
                <a:solidFill>
                  <a:srgbClr val="FFFFFF"/>
                </a:solidFill>
                <a:cs typeface="Arial" pitchFamily="34" charset="0"/>
              </a:endParaRPr>
            </a:p>
          </p:txBody>
        </p:sp>
      </p:grpSp>
      <p:cxnSp>
        <p:nvCxnSpPr>
          <p:cNvPr id="42" name="Straight Connector 41"/>
          <p:cNvCxnSpPr/>
          <p:nvPr/>
        </p:nvCxnSpPr>
        <p:spPr bwMode="auto">
          <a:xfrm>
            <a:off x="527536" y="1717749"/>
            <a:ext cx="3582237" cy="3"/>
          </a:xfrm>
          <a:prstGeom prst="line">
            <a:avLst/>
          </a:prstGeom>
          <a:gradFill rotWithShape="1">
            <a:gsLst>
              <a:gs pos="0">
                <a:schemeClr val="accent1">
                  <a:gamma/>
                  <a:tint val="80000"/>
                  <a:invGamma/>
                </a:schemeClr>
              </a:gs>
              <a:gs pos="100000">
                <a:schemeClr val="accent1"/>
              </a:gs>
            </a:gsLst>
            <a:lin ang="5400000" scaled="1"/>
          </a:gradFill>
          <a:ln w="12700" cap="flat" cmpd="sng" algn="ctr">
            <a:gradFill flip="none" rotWithShape="1">
              <a:gsLst>
                <a:gs pos="0">
                  <a:schemeClr val="bg1">
                    <a:lumMod val="95000"/>
                  </a:schemeClr>
                </a:gs>
                <a:gs pos="48000">
                  <a:srgbClr val="63666A"/>
                </a:gs>
                <a:gs pos="100000">
                  <a:schemeClr val="bg1"/>
                </a:gs>
              </a:gsLst>
              <a:lin ang="0" scaled="1"/>
              <a:tileRect/>
            </a:gradFill>
            <a:prstDash val="solid"/>
            <a:round/>
            <a:headEnd type="none" w="med" len="med"/>
            <a:tailEnd type="none" w="med" len="med"/>
          </a:ln>
          <a:effectLst/>
        </p:spPr>
      </p:cxnSp>
      <p:cxnSp>
        <p:nvCxnSpPr>
          <p:cNvPr id="44" name="Straight Connector 43"/>
          <p:cNvCxnSpPr/>
          <p:nvPr/>
        </p:nvCxnSpPr>
        <p:spPr bwMode="auto">
          <a:xfrm flipH="1" flipV="1">
            <a:off x="5032860" y="1717749"/>
            <a:ext cx="3509400" cy="3"/>
          </a:xfrm>
          <a:prstGeom prst="line">
            <a:avLst/>
          </a:prstGeom>
          <a:gradFill rotWithShape="1">
            <a:gsLst>
              <a:gs pos="0">
                <a:schemeClr val="accent1">
                  <a:gamma/>
                  <a:tint val="80000"/>
                  <a:invGamma/>
                </a:schemeClr>
              </a:gs>
              <a:gs pos="100000">
                <a:schemeClr val="accent1"/>
              </a:gs>
            </a:gsLst>
            <a:lin ang="5400000" scaled="1"/>
          </a:gradFill>
          <a:ln w="12700" cap="flat" cmpd="sng" algn="ctr">
            <a:gradFill flip="none" rotWithShape="1">
              <a:gsLst>
                <a:gs pos="0">
                  <a:schemeClr val="bg1">
                    <a:lumMod val="95000"/>
                  </a:schemeClr>
                </a:gs>
                <a:gs pos="48000">
                  <a:srgbClr val="63666A"/>
                </a:gs>
                <a:gs pos="100000">
                  <a:schemeClr val="bg1"/>
                </a:gs>
              </a:gsLst>
              <a:lin ang="0" scaled="1"/>
              <a:tileRect/>
            </a:gradFill>
            <a:prstDash val="solid"/>
            <a:round/>
            <a:headEnd type="none" w="med" len="med"/>
            <a:tailEnd type="none" w="med" len="med"/>
          </a:ln>
          <a:effectLst/>
        </p:spPr>
      </p:cxnSp>
      <p:sp>
        <p:nvSpPr>
          <p:cNvPr id="46" name="Rectangle 45"/>
          <p:cNvSpPr/>
          <p:nvPr/>
        </p:nvSpPr>
        <p:spPr>
          <a:xfrm rot="10800000">
            <a:off x="803865" y="1164712"/>
            <a:ext cx="3155183" cy="450587"/>
          </a:xfrm>
          <a:prstGeom prst="rect">
            <a:avLst/>
          </a:prstGeom>
          <a:noFill/>
          <a:ln w="12700">
            <a:solidFill>
              <a:schemeClr val="accent1"/>
            </a:solidFill>
          </a:ln>
          <a:effectLst>
            <a:outerShdw blurRad="25400" dist="38100" dir="2700000" algn="tl"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1600" dirty="0" smtClean="0">
              <a:solidFill>
                <a:srgbClr val="FFFFFF"/>
              </a:solidFill>
              <a:cs typeface="Arial" pitchFamily="34" charset="0"/>
            </a:endParaRPr>
          </a:p>
        </p:txBody>
      </p:sp>
    </p:spTree>
    <p:extLst>
      <p:ext uri="{BB962C8B-B14F-4D97-AF65-F5344CB8AC3E}">
        <p14:creationId xmlns:p14="http://schemas.microsoft.com/office/powerpoint/2010/main" val="231091709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19185212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Monthly Releases Metrics</a:t>
            </a:r>
            <a:endParaRPr lang="en-US" kern="0" dirty="0">
              <a:solidFill>
                <a:srgbClr val="FF0000"/>
              </a:solidFill>
              <a:cs typeface="Calibri" panose="020F050202020403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1517778319"/>
              </p:ext>
            </p:extLst>
          </p:nvPr>
        </p:nvGraphicFramePr>
        <p:xfrm>
          <a:off x="228600" y="914400"/>
          <a:ext cx="8686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extLst>
              <p:ext uri="{D42A27DB-BD31-4B8C-83A1-F6EECF244321}">
                <p14:modId xmlns:p14="http://schemas.microsoft.com/office/powerpoint/2010/main" val="914050990"/>
              </p:ext>
            </p:extLst>
          </p:nvPr>
        </p:nvGraphicFramePr>
        <p:xfrm>
          <a:off x="228600" y="3657600"/>
          <a:ext cx="8686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9348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Monthly Releases Metrics (Cont…)</a:t>
            </a:r>
            <a:endParaRPr lang="en-US" kern="0" dirty="0">
              <a:solidFill>
                <a:srgbClr val="FF0000"/>
              </a:solidFill>
              <a:cs typeface="Calibri" panose="020F0502020204030204" pitchFamily="34" charset="0"/>
            </a:endParaRPr>
          </a:p>
        </p:txBody>
      </p:sp>
      <p:graphicFrame>
        <p:nvGraphicFramePr>
          <p:cNvPr id="6" name="Chart 5"/>
          <p:cNvGraphicFramePr>
            <a:graphicFrameLocks/>
          </p:cNvGraphicFramePr>
          <p:nvPr>
            <p:extLst>
              <p:ext uri="{D42A27DB-BD31-4B8C-83A1-F6EECF244321}">
                <p14:modId xmlns:p14="http://schemas.microsoft.com/office/powerpoint/2010/main" val="3518137291"/>
              </p:ext>
            </p:extLst>
          </p:nvPr>
        </p:nvGraphicFramePr>
        <p:xfrm>
          <a:off x="228600" y="812470"/>
          <a:ext cx="8686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2145720200"/>
              </p:ext>
            </p:extLst>
          </p:nvPr>
        </p:nvGraphicFramePr>
        <p:xfrm>
          <a:off x="228600" y="3657600"/>
          <a:ext cx="8686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118165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9" y="533399"/>
            <a:ext cx="8245701" cy="45720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Autofit/>
          </a:bodyPr>
          <a:lstStyle/>
          <a:p>
            <a:pPr fontAlgn="base">
              <a:spcAft>
                <a:spcPct val="0"/>
              </a:spcAft>
            </a:pPr>
            <a:r>
              <a:rPr lang="en-GB" sz="1800" b="1" dirty="0">
                <a:latin typeface="+mj-lt"/>
                <a:ea typeface="Geneva" charset="0"/>
                <a:cs typeface="+mj-cs"/>
              </a:rPr>
              <a:t>Executive Summary - 2017</a:t>
            </a:r>
          </a:p>
        </p:txBody>
      </p:sp>
      <p:sp>
        <p:nvSpPr>
          <p:cNvPr id="4" name="Rectangle 3"/>
          <p:cNvSpPr/>
          <p:nvPr/>
        </p:nvSpPr>
        <p:spPr bwMode="auto">
          <a:xfrm>
            <a:off x="482487" y="1210288"/>
            <a:ext cx="2032114" cy="558225"/>
          </a:xfrm>
          <a:prstGeom prst="rect">
            <a:avLst/>
          </a:prstGeom>
          <a:solidFill>
            <a:srgbClr val="D45D00"/>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dirty="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7" name="Rectangle 6"/>
          <p:cNvSpPr/>
          <p:nvPr/>
        </p:nvSpPr>
        <p:spPr>
          <a:xfrm flipH="1">
            <a:off x="2578056" y="1210288"/>
            <a:ext cx="5601303" cy="558225"/>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indent="-171450" defTabSz="457148" fontAlgn="base">
              <a:spcBef>
                <a:spcPts val="600"/>
              </a:spcBef>
              <a:spcAft>
                <a:spcPct val="0"/>
              </a:spcAft>
              <a:buClr>
                <a:srgbClr val="215352"/>
              </a:buClr>
              <a:buFont typeface="Wingdings" panose="05000000000000000000" pitchFamily="2" charset="2"/>
              <a:buChar char="Ø"/>
              <a:defRPr/>
            </a:pPr>
            <a:r>
              <a:rPr lang="en-US" sz="1100" b="1" kern="0" dirty="0" smtClean="0">
                <a:solidFill>
                  <a:srgbClr val="63666A">
                    <a:lumMod val="50000"/>
                  </a:srgbClr>
                </a:solidFill>
                <a:latin typeface="+mj-lt"/>
                <a:cs typeface="Arial" charset="0"/>
              </a:rPr>
              <a:t>Successful </a:t>
            </a:r>
            <a:r>
              <a:rPr lang="en-US" sz="1100" b="1" kern="0" dirty="0">
                <a:solidFill>
                  <a:srgbClr val="63666A">
                    <a:lumMod val="50000"/>
                  </a:srgbClr>
                </a:solidFill>
                <a:latin typeface="+mj-lt"/>
                <a:cs typeface="Arial" charset="0"/>
              </a:rPr>
              <a:t>Transition </a:t>
            </a:r>
            <a:r>
              <a:rPr lang="en-US" sz="1100" b="1" kern="0" dirty="0" smtClean="0">
                <a:solidFill>
                  <a:srgbClr val="63666A">
                    <a:lumMod val="50000"/>
                  </a:srgbClr>
                </a:solidFill>
                <a:latin typeface="+mj-lt"/>
                <a:cs typeface="Arial" charset="0"/>
              </a:rPr>
              <a:t>of ~ 100 </a:t>
            </a:r>
            <a:r>
              <a:rPr lang="en-US" sz="1100" b="1" kern="0" dirty="0">
                <a:solidFill>
                  <a:srgbClr val="63666A">
                    <a:lumMod val="50000"/>
                  </a:srgbClr>
                </a:solidFill>
                <a:latin typeface="+mj-lt"/>
                <a:cs typeface="Arial" charset="0"/>
              </a:rPr>
              <a:t>vendor resources </a:t>
            </a:r>
            <a:r>
              <a:rPr lang="en-US" sz="1100" kern="0" dirty="0">
                <a:solidFill>
                  <a:srgbClr val="63666A">
                    <a:lumMod val="50000"/>
                  </a:srgbClr>
                </a:solidFill>
                <a:latin typeface="+mj-lt"/>
                <a:cs typeface="Arial" charset="0"/>
              </a:rPr>
              <a:t>from IBM, CTS &amp; GalaxE </a:t>
            </a:r>
            <a:r>
              <a:rPr lang="en-US" sz="1100" kern="0" dirty="0" smtClean="0">
                <a:solidFill>
                  <a:srgbClr val="63666A">
                    <a:lumMod val="50000"/>
                  </a:srgbClr>
                </a:solidFill>
                <a:latin typeface="+mj-lt"/>
                <a:cs typeface="Arial" charset="0"/>
              </a:rPr>
              <a:t>primarily in RxClaim Core Product Development - Total Team size of 200+ </a:t>
            </a:r>
          </a:p>
        </p:txBody>
      </p:sp>
      <p:sp>
        <p:nvSpPr>
          <p:cNvPr id="8" name="Rectangle 7"/>
          <p:cNvSpPr/>
          <p:nvPr/>
        </p:nvSpPr>
        <p:spPr>
          <a:xfrm>
            <a:off x="502585" y="1239321"/>
            <a:ext cx="1955913" cy="430887"/>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Insource </a:t>
            </a:r>
            <a:r>
              <a:rPr lang="en-US" sz="1100" b="1" dirty="0">
                <a:solidFill>
                  <a:srgbClr val="FFFFFF"/>
                </a:solidFill>
                <a:latin typeface="+mj-lt"/>
                <a:ea typeface="Open Sans" panose="020B0606030504020204" pitchFamily="34" charset="0"/>
                <a:cs typeface="Open Sans" panose="020B0606030504020204" pitchFamily="34" charset="0"/>
              </a:rPr>
              <a:t>IP related </a:t>
            </a:r>
            <a:r>
              <a:rPr lang="en-US" sz="1100" b="1" dirty="0" smtClean="0">
                <a:solidFill>
                  <a:srgbClr val="FFFFFF"/>
                </a:solidFill>
                <a:latin typeface="+mj-lt"/>
                <a:ea typeface="Open Sans" panose="020B0606030504020204" pitchFamily="34" charset="0"/>
                <a:cs typeface="Open Sans" panose="020B0606030504020204" pitchFamily="34" charset="0"/>
              </a:rPr>
              <a:t>work &amp; Growth</a:t>
            </a:r>
          </a:p>
        </p:txBody>
      </p:sp>
      <p:sp>
        <p:nvSpPr>
          <p:cNvPr id="9" name="Rectangle 8"/>
          <p:cNvSpPr/>
          <p:nvPr/>
        </p:nvSpPr>
        <p:spPr>
          <a:xfrm>
            <a:off x="838244" y="3814797"/>
            <a:ext cx="998828" cy="276999"/>
          </a:xfrm>
          <a:prstGeom prst="rect">
            <a:avLst/>
          </a:prstGeom>
        </p:spPr>
        <p:txBody>
          <a:bodyPr wrap="square">
            <a:spAutoFit/>
          </a:bodyPr>
          <a:lstStyle/>
          <a:p>
            <a:pPr eaLnBrk="0" hangingPunct="0"/>
            <a:r>
              <a:rPr lang="en-US" sz="1200" b="1" dirty="0">
                <a:solidFill>
                  <a:srgbClr val="FFFFFF"/>
                </a:solidFill>
                <a:latin typeface="Calibri" panose="020F0502020204030204" pitchFamily="34" charset="0"/>
                <a:ea typeface="Open Sans" panose="020B0606030504020204" pitchFamily="34" charset="0"/>
                <a:cs typeface="Open Sans" panose="020B0606030504020204" pitchFamily="34" charset="0"/>
              </a:rPr>
              <a:t>Cost</a:t>
            </a:r>
          </a:p>
        </p:txBody>
      </p:sp>
      <p:sp>
        <p:nvSpPr>
          <p:cNvPr id="10" name="Rectangle 9"/>
          <p:cNvSpPr/>
          <p:nvPr/>
        </p:nvSpPr>
        <p:spPr bwMode="auto">
          <a:xfrm>
            <a:off x="469851" y="5029083"/>
            <a:ext cx="2038312" cy="544383"/>
          </a:xfrm>
          <a:prstGeom prst="rect">
            <a:avLst/>
          </a:prstGeom>
          <a:solidFill>
            <a:srgbClr val="8E9300"/>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100" kern="0" dirty="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11" name="Rectangle 10"/>
          <p:cNvSpPr/>
          <p:nvPr/>
        </p:nvSpPr>
        <p:spPr>
          <a:xfrm>
            <a:off x="482487" y="5126864"/>
            <a:ext cx="1955912" cy="261610"/>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AS400 Competency</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12" name="Rectangle 11"/>
          <p:cNvSpPr/>
          <p:nvPr/>
        </p:nvSpPr>
        <p:spPr>
          <a:xfrm flipH="1">
            <a:off x="895965" y="4336288"/>
            <a:ext cx="5684853" cy="576461"/>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lvl="1" indent="-171450" fontAlgn="base">
              <a:spcBef>
                <a:spcPts val="300"/>
              </a:spcBef>
              <a:spcAft>
                <a:spcPct val="0"/>
              </a:spcAft>
              <a:buClr>
                <a:srgbClr val="215352"/>
              </a:buClr>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Automation </a:t>
            </a:r>
            <a:r>
              <a:rPr lang="en-US" sz="1100" kern="0" dirty="0">
                <a:solidFill>
                  <a:srgbClr val="55565A">
                    <a:lumMod val="50000"/>
                  </a:srgbClr>
                </a:solidFill>
                <a:latin typeface="+mj-lt"/>
                <a:ea typeface="Open Sans" panose="020B0606030504020204" pitchFamily="34" charset="0"/>
                <a:cs typeface="Open Sans" panose="020B0606030504020204" pitchFamily="34" charset="0"/>
              </a:rPr>
              <a:t>of Manual Claim </a:t>
            </a: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Entry Solution presented to Business stakeholders</a:t>
            </a:r>
          </a:p>
          <a:p>
            <a:pPr marL="171450" lvl="1" indent="-171450" fontAlgn="base">
              <a:spcBef>
                <a:spcPts val="300"/>
              </a:spcBef>
              <a:spcAft>
                <a:spcPct val="0"/>
              </a:spcAft>
              <a:buClr>
                <a:srgbClr val="215352"/>
              </a:buClr>
              <a:buFont typeface="Wingdings" panose="05000000000000000000" pitchFamily="2" charset="2"/>
              <a:buChar char="Ø"/>
              <a:defRPr/>
            </a:pPr>
            <a:r>
              <a:rPr lang="en-US" sz="1100" kern="0" dirty="0">
                <a:solidFill>
                  <a:srgbClr val="55565A">
                    <a:lumMod val="50000"/>
                  </a:srgbClr>
                </a:solidFill>
                <a:latin typeface="+mj-lt"/>
                <a:ea typeface="Open Sans" panose="020B0606030504020204" pitchFamily="34" charset="0"/>
                <a:cs typeface="Open Sans" panose="020B0606030504020204" pitchFamily="34" charset="0"/>
              </a:rPr>
              <a:t>Solutions provided for 8 ideas </a:t>
            </a: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to improve process efficiency in collaboration with BPO team</a:t>
            </a:r>
            <a:endParaRPr lang="en-US" sz="1100" kern="0" dirty="0">
              <a:solidFill>
                <a:srgbClr val="55565A">
                  <a:lumMod val="50000"/>
                </a:srgbClr>
              </a:solidFill>
              <a:latin typeface="+mj-lt"/>
              <a:ea typeface="Open Sans" panose="020B0606030504020204" pitchFamily="34" charset="0"/>
              <a:cs typeface="Open Sans" panose="020B0606030504020204" pitchFamily="34" charset="0"/>
            </a:endParaRPr>
          </a:p>
        </p:txBody>
      </p:sp>
      <p:sp>
        <p:nvSpPr>
          <p:cNvPr id="13" name="Rectangle 12"/>
          <p:cNvSpPr/>
          <p:nvPr/>
        </p:nvSpPr>
        <p:spPr bwMode="auto">
          <a:xfrm>
            <a:off x="6651790" y="4343400"/>
            <a:ext cx="2029968" cy="589688"/>
          </a:xfrm>
          <a:prstGeom prst="rect">
            <a:avLst/>
          </a:prstGeom>
          <a:solidFill>
            <a:srgbClr val="F2B411"/>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dirty="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14" name="Rectangle 13"/>
          <p:cNvSpPr/>
          <p:nvPr/>
        </p:nvSpPr>
        <p:spPr>
          <a:xfrm>
            <a:off x="6671891" y="4331525"/>
            <a:ext cx="1955533" cy="600164"/>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Business Process improvement through IT/BPO collaboration</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15" name="Rectangle 14"/>
          <p:cNvSpPr/>
          <p:nvPr/>
        </p:nvSpPr>
        <p:spPr>
          <a:xfrm flipH="1">
            <a:off x="2578050" y="5029083"/>
            <a:ext cx="5601301" cy="544383"/>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indent="-171450">
              <a:spcBef>
                <a:spcPts val="300"/>
              </a:spcBef>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Designed &amp; created a framework for trainings &amp; onboarding . Concluded  2 batches of TDP academy</a:t>
            </a:r>
          </a:p>
          <a:p>
            <a:pPr marL="171450" indent="-171450">
              <a:spcBef>
                <a:spcPts val="300"/>
              </a:spcBef>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Certification program designed for L1 &amp; L2 assessment</a:t>
            </a:r>
          </a:p>
        </p:txBody>
      </p:sp>
      <p:sp>
        <p:nvSpPr>
          <p:cNvPr id="16" name="Rectangle 15"/>
          <p:cNvSpPr/>
          <p:nvPr/>
        </p:nvSpPr>
        <p:spPr bwMode="auto">
          <a:xfrm>
            <a:off x="6637687" y="1907025"/>
            <a:ext cx="2038312" cy="1827387"/>
          </a:xfrm>
          <a:prstGeom prst="rect">
            <a:avLst/>
          </a:prstGeom>
          <a:solidFill>
            <a:srgbClr val="751F71"/>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dirty="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17" name="Rectangle 16"/>
          <p:cNvSpPr/>
          <p:nvPr/>
        </p:nvSpPr>
        <p:spPr>
          <a:xfrm>
            <a:off x="6679076" y="2631343"/>
            <a:ext cx="1955533" cy="261610"/>
          </a:xfrm>
          <a:prstGeom prst="rect">
            <a:avLst/>
          </a:prstGeom>
        </p:spPr>
        <p:txBody>
          <a:bodyPr wrap="square">
            <a:spAutoFit/>
          </a:bodyPr>
          <a:lstStyle/>
          <a:p>
            <a:pPr algn="ctr" eaLnBrk="0" hangingPunct="0"/>
            <a:r>
              <a:rPr lang="en-US" sz="1100" b="1" dirty="0" smtClean="0">
                <a:solidFill>
                  <a:srgbClr val="FFFFFF"/>
                </a:solidFill>
                <a:latin typeface="+mj-lt"/>
                <a:ea typeface="Open Sans" panose="020B0606030504020204" pitchFamily="34" charset="0"/>
                <a:cs typeface="Open Sans" panose="020B0606030504020204" pitchFamily="34" charset="0"/>
              </a:rPr>
              <a:t>Delivery Execution</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19" name="Rectangle 18"/>
          <p:cNvSpPr/>
          <p:nvPr/>
        </p:nvSpPr>
        <p:spPr bwMode="auto">
          <a:xfrm>
            <a:off x="477221" y="3866174"/>
            <a:ext cx="2038312" cy="380985"/>
          </a:xfrm>
          <a:prstGeom prst="rect">
            <a:avLst/>
          </a:prstGeom>
          <a:solidFill>
            <a:srgbClr val="0070C0"/>
          </a:solidFill>
          <a:ln w="76200" cap="flat" cmpd="sng" algn="ctr">
            <a:solidFill>
              <a:srgbClr val="FFFFFF">
                <a:lumMod val="75000"/>
              </a:srgbClr>
            </a:solidFill>
            <a:prstDash val="solid"/>
            <a:round/>
            <a:headEnd type="none" w="med" len="med"/>
            <a:tailEnd type="none" w="med" len="med"/>
          </a:ln>
          <a:effectLst>
            <a:innerShdw blurRad="190500" dist="50800" dir="7740000">
              <a:prstClr val="black">
                <a:alpha val="99000"/>
              </a:prstClr>
            </a:innerShdw>
          </a:effectLst>
        </p:spPr>
        <p:txBody>
          <a:bodyPr vert="horz" wrap="square" lIns="50800" tIns="50800" rIns="50800" bIns="50800" numCol="1" rtlCol="0" anchor="ctr" anchorCtr="0" compatLnSpc="1">
            <a:prstTxWarp prst="textNoShape">
              <a:avLst/>
            </a:prstTxWarp>
          </a:bodyPr>
          <a:lstStyle/>
          <a:p>
            <a:pPr marL="228600" defTabSz="457200" fontAlgn="base" hangingPunct="0">
              <a:spcBef>
                <a:spcPct val="0"/>
              </a:spcBef>
              <a:spcAft>
                <a:spcPct val="0"/>
              </a:spcAft>
              <a:defRPr/>
            </a:pPr>
            <a:endParaRPr lang="en-US" sz="1200" kern="0" dirty="0" smtClean="0">
              <a:solidFill>
                <a:srgbClr val="000000"/>
              </a:solidFill>
              <a:latin typeface="Calibri" panose="020F0502020204030204" pitchFamily="34" charset="0"/>
              <a:ea typeface="Helvetica" pitchFamily="34" charset="0"/>
              <a:cs typeface="Helvetica" pitchFamily="34" charset="0"/>
              <a:sym typeface="Helvetica" pitchFamily="34" charset="0"/>
            </a:endParaRPr>
          </a:p>
        </p:txBody>
      </p:sp>
      <p:sp>
        <p:nvSpPr>
          <p:cNvPr id="20" name="Rectangle 19"/>
          <p:cNvSpPr/>
          <p:nvPr/>
        </p:nvSpPr>
        <p:spPr>
          <a:xfrm>
            <a:off x="522605" y="3917515"/>
            <a:ext cx="1955912" cy="261610"/>
          </a:xfrm>
          <a:prstGeom prst="rect">
            <a:avLst/>
          </a:prstGeom>
        </p:spPr>
        <p:txBody>
          <a:bodyPr wrap="square">
            <a:spAutoFit/>
          </a:bodyPr>
          <a:lstStyle/>
          <a:p>
            <a:pPr algn="ctr" eaLnBrk="0" hangingPunct="0"/>
            <a:r>
              <a:rPr lang="en-US" sz="1100" b="1" dirty="0">
                <a:solidFill>
                  <a:srgbClr val="FFFFFF"/>
                </a:solidFill>
                <a:latin typeface="+mj-lt"/>
                <a:ea typeface="Open Sans" panose="020B0606030504020204" pitchFamily="34" charset="0"/>
                <a:cs typeface="Open Sans" panose="020B0606030504020204" pitchFamily="34" charset="0"/>
              </a:rPr>
              <a:t>Business </a:t>
            </a:r>
            <a:r>
              <a:rPr lang="en-US" sz="1100" b="1" dirty="0" smtClean="0">
                <a:solidFill>
                  <a:srgbClr val="FFFFFF"/>
                </a:solidFill>
                <a:latin typeface="+mj-lt"/>
                <a:ea typeface="Open Sans" panose="020B0606030504020204" pitchFamily="34" charset="0"/>
                <a:cs typeface="Open Sans" panose="020B0606030504020204" pitchFamily="34" charset="0"/>
              </a:rPr>
              <a:t>Impact</a:t>
            </a:r>
            <a:endParaRPr lang="en-US" sz="1100" b="1" dirty="0">
              <a:solidFill>
                <a:srgbClr val="FFFFFF"/>
              </a:solidFill>
              <a:latin typeface="+mj-lt"/>
              <a:ea typeface="Open Sans" panose="020B0606030504020204" pitchFamily="34" charset="0"/>
              <a:cs typeface="Open Sans" panose="020B0606030504020204" pitchFamily="34" charset="0"/>
            </a:endParaRPr>
          </a:p>
        </p:txBody>
      </p:sp>
      <p:sp>
        <p:nvSpPr>
          <p:cNvPr id="21" name="Rectangle 20"/>
          <p:cNvSpPr/>
          <p:nvPr/>
        </p:nvSpPr>
        <p:spPr>
          <a:xfrm flipH="1">
            <a:off x="2585427" y="3866174"/>
            <a:ext cx="5615563" cy="380985"/>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lvl="2" indent="-171450" fontAlgn="base">
              <a:spcBef>
                <a:spcPts val="1000"/>
              </a:spcBef>
              <a:spcAft>
                <a:spcPct val="0"/>
              </a:spcAft>
              <a:buClr>
                <a:srgbClr val="215352"/>
              </a:buClr>
              <a:buFont typeface="Wingdings" panose="05000000000000000000" pitchFamily="2" charset="2"/>
              <a:buChar char="Ø"/>
              <a:defRPr/>
            </a:pPr>
            <a:r>
              <a:rPr lang="en-US" sz="1100" kern="0" dirty="0" smtClean="0">
                <a:solidFill>
                  <a:srgbClr val="55565A">
                    <a:lumMod val="50000"/>
                  </a:srgbClr>
                </a:solidFill>
                <a:latin typeface="+mj-lt"/>
                <a:ea typeface="Open Sans" panose="020B0606030504020204" pitchFamily="34" charset="0"/>
                <a:cs typeface="Open Sans" panose="020B0606030504020204" pitchFamily="34" charset="0"/>
              </a:rPr>
              <a:t>Achieved a business impact of $5.18 Mn vs. a target of $ 4.27 Mn (exceeded by 20%)</a:t>
            </a:r>
            <a:endParaRPr lang="en-US" sz="1100" kern="0" dirty="0">
              <a:solidFill>
                <a:srgbClr val="55565A">
                  <a:lumMod val="50000"/>
                </a:srgbClr>
              </a:solidFill>
              <a:latin typeface="+mj-lt"/>
              <a:ea typeface="Open Sans" panose="020B0606030504020204" pitchFamily="34" charset="0"/>
              <a:cs typeface="Open Sans" panose="020B0606030504020204" pitchFamily="34" charset="0"/>
            </a:endParaRPr>
          </a:p>
        </p:txBody>
      </p:sp>
      <p:sp>
        <p:nvSpPr>
          <p:cNvPr id="23" name="Rectangle 22"/>
          <p:cNvSpPr/>
          <p:nvPr/>
        </p:nvSpPr>
        <p:spPr>
          <a:xfrm>
            <a:off x="7005020" y="7001483"/>
            <a:ext cx="1435024" cy="261610"/>
          </a:xfrm>
          <a:prstGeom prst="rect">
            <a:avLst/>
          </a:prstGeom>
        </p:spPr>
        <p:txBody>
          <a:bodyPr wrap="square">
            <a:spAutoFit/>
          </a:bodyPr>
          <a:lstStyle/>
          <a:p>
            <a:pPr eaLnBrk="0" hangingPunct="0"/>
            <a:r>
              <a:rPr lang="en-US" sz="1100" b="1" dirty="0" smtClean="0">
                <a:solidFill>
                  <a:srgbClr val="FFFFFF"/>
                </a:solidFill>
                <a:ea typeface="Open Sans" panose="020B0606030504020204" pitchFamily="34" charset="0"/>
                <a:cs typeface="Open Sans" panose="020B0606030504020204" pitchFamily="34" charset="0"/>
              </a:rPr>
              <a:t>Delivery Updates</a:t>
            </a:r>
            <a:endParaRPr lang="en-US" sz="1100" b="1" dirty="0">
              <a:solidFill>
                <a:srgbClr val="FFFFFF"/>
              </a:solidFill>
              <a:ea typeface="Open Sans" panose="020B0606030504020204" pitchFamily="34" charset="0"/>
              <a:cs typeface="Open Sans" panose="020B0606030504020204" pitchFamily="34" charset="0"/>
            </a:endParaRPr>
          </a:p>
        </p:txBody>
      </p:sp>
      <p:sp>
        <p:nvSpPr>
          <p:cNvPr id="25" name="Rectangle 24"/>
          <p:cNvSpPr/>
          <p:nvPr/>
        </p:nvSpPr>
        <p:spPr>
          <a:xfrm flipH="1">
            <a:off x="943862" y="1866832"/>
            <a:ext cx="5610001" cy="1867579"/>
          </a:xfrm>
          <a:prstGeom prst="rect">
            <a:avLst/>
          </a:prstGeom>
          <a:gradFill flip="none" rotWithShape="1">
            <a:gsLst>
              <a:gs pos="67000">
                <a:srgbClr val="FFFFFF"/>
              </a:gs>
              <a:gs pos="0">
                <a:srgbClr val="FFFFFF">
                  <a:lumMod val="95000"/>
                </a:srgbClr>
              </a:gs>
            </a:gsLst>
            <a:lin ang="16200000" scaled="1"/>
            <a:tileRect/>
          </a:gradFill>
          <a:ln w="3175" cap="flat" cmpd="sng" algn="ctr">
            <a:solidFill>
              <a:srgbClr val="FFFFFF">
                <a:lumMod val="85000"/>
              </a:srgbClr>
            </a:solidFill>
            <a:prstDash val="solid"/>
          </a:ln>
          <a:effectLst/>
        </p:spPr>
        <p:txBody>
          <a:bodyPr anchor="ctr"/>
          <a:lstStyle/>
          <a:p>
            <a:pPr marL="171450" lvl="2" indent="-171450">
              <a:spcBef>
                <a:spcPts val="300"/>
              </a:spcBef>
              <a:buFont typeface="Wingdings" panose="05000000000000000000" pitchFamily="2" charset="2"/>
              <a:buChar char="Ø"/>
            </a:pPr>
            <a:r>
              <a:rPr lang="en-US" sz="1100" dirty="0">
                <a:solidFill>
                  <a:srgbClr val="53565A"/>
                </a:solidFill>
                <a:latin typeface="+mj-lt"/>
              </a:rPr>
              <a:t>8.3.06, 8.3.07 &amp; 8.3.08 deployed successfully with ~ 50% accountability of development - 8.4.0 are in progress – 300 + </a:t>
            </a:r>
            <a:r>
              <a:rPr lang="en-US" sz="1100" dirty="0" smtClean="0">
                <a:solidFill>
                  <a:srgbClr val="53565A"/>
                </a:solidFill>
                <a:latin typeface="+mj-lt"/>
              </a:rPr>
              <a:t>SRs </a:t>
            </a:r>
            <a:r>
              <a:rPr lang="en-US" sz="1100" dirty="0">
                <a:solidFill>
                  <a:srgbClr val="53565A"/>
                </a:solidFill>
                <a:latin typeface="+mj-lt"/>
              </a:rPr>
              <a:t>worth &gt;60 K hrs of Development work</a:t>
            </a:r>
          </a:p>
          <a:p>
            <a:pPr marL="171450" lvl="2" indent="-171450">
              <a:spcBef>
                <a:spcPts val="300"/>
              </a:spcBef>
              <a:buFont typeface="Wingdings" panose="05000000000000000000" pitchFamily="2" charset="2"/>
              <a:buChar char="Ø"/>
            </a:pPr>
            <a:r>
              <a:rPr lang="en-US" sz="1100" dirty="0">
                <a:solidFill>
                  <a:srgbClr val="53565A"/>
                </a:solidFill>
                <a:latin typeface="+mj-lt"/>
              </a:rPr>
              <a:t>5 MODS releases for LORx with more than </a:t>
            </a:r>
            <a:r>
              <a:rPr lang="en-US" sz="1100" dirty="0" smtClean="0">
                <a:solidFill>
                  <a:srgbClr val="53565A"/>
                </a:solidFill>
                <a:latin typeface="+mj-lt"/>
              </a:rPr>
              <a:t>600 </a:t>
            </a:r>
            <a:r>
              <a:rPr lang="en-US" sz="1100" dirty="0">
                <a:solidFill>
                  <a:srgbClr val="53565A"/>
                </a:solidFill>
                <a:latin typeface="+mj-lt"/>
              </a:rPr>
              <a:t>SR’s &amp; more than 20 K hrs of work</a:t>
            </a:r>
          </a:p>
          <a:p>
            <a:pPr marL="171450" lvl="2" indent="-171450">
              <a:spcBef>
                <a:spcPts val="300"/>
              </a:spcBef>
              <a:buFont typeface="Wingdings" panose="05000000000000000000" pitchFamily="2" charset="2"/>
              <a:buChar char="Ø"/>
            </a:pPr>
            <a:r>
              <a:rPr lang="en-US" sz="1100" dirty="0">
                <a:solidFill>
                  <a:srgbClr val="53565A"/>
                </a:solidFill>
                <a:latin typeface="+mj-lt"/>
              </a:rPr>
              <a:t>~ 40 Custom Capital Projects worth more than 20 K hrs</a:t>
            </a:r>
          </a:p>
          <a:p>
            <a:pPr marL="171450" lvl="2" indent="-171450">
              <a:spcBef>
                <a:spcPts val="300"/>
              </a:spcBef>
              <a:buFont typeface="Wingdings" panose="05000000000000000000" pitchFamily="2" charset="2"/>
              <a:buChar char="Ø"/>
            </a:pPr>
            <a:r>
              <a:rPr lang="en-US" sz="1100" dirty="0">
                <a:solidFill>
                  <a:srgbClr val="53565A"/>
                </a:solidFill>
                <a:latin typeface="+mj-lt"/>
              </a:rPr>
              <a:t>Custom Deli (Eligibility &amp; Work Order) - 26 projects, 130 Work Orders with more than 20 K hrs</a:t>
            </a:r>
          </a:p>
          <a:p>
            <a:pPr marL="171450" lvl="2" indent="-171450">
              <a:spcBef>
                <a:spcPts val="300"/>
              </a:spcBef>
              <a:buFont typeface="Wingdings" panose="05000000000000000000" pitchFamily="2" charset="2"/>
              <a:buChar char="Ø"/>
            </a:pPr>
            <a:r>
              <a:rPr lang="en-US" sz="1100" dirty="0">
                <a:solidFill>
                  <a:srgbClr val="53565A"/>
                </a:solidFill>
                <a:latin typeface="+mj-lt"/>
              </a:rPr>
              <a:t>Support team closed more than 3000 service now tickets &amp; 130 problem tickets and also contributed around 1K hrs of Dev efforts towards PLM upgrade </a:t>
            </a:r>
            <a:r>
              <a:rPr lang="en-US" sz="1100" dirty="0" smtClean="0">
                <a:solidFill>
                  <a:srgbClr val="53565A"/>
                </a:solidFill>
                <a:latin typeface="+mj-lt"/>
              </a:rPr>
              <a:t>projects for Vitria </a:t>
            </a:r>
            <a:r>
              <a:rPr lang="en-US" sz="1100" dirty="0">
                <a:solidFill>
                  <a:srgbClr val="53565A"/>
                </a:solidFill>
                <a:latin typeface="+mj-lt"/>
              </a:rPr>
              <a:t>and the RXMACRO application to enhance stability &amp; security</a:t>
            </a:r>
          </a:p>
        </p:txBody>
      </p:sp>
      <p:sp>
        <p:nvSpPr>
          <p:cNvPr id="2" name="Rectangle 1"/>
          <p:cNvSpPr/>
          <p:nvPr/>
        </p:nvSpPr>
        <p:spPr>
          <a:xfrm>
            <a:off x="502584" y="5707465"/>
            <a:ext cx="8153319" cy="24116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smtClean="0">
                <a:solidFill>
                  <a:srgbClr val="3B0083"/>
                </a:solidFill>
                <a:latin typeface="Calibri" panose="020F0502020204030204" pitchFamily="34" charset="0"/>
              </a:rPr>
              <a:t>Vital Sign – 80%;	 300+ Bravos for 120+ team members from 60+ US leaders (IT / Business)</a:t>
            </a:r>
            <a:endParaRPr lang="en-US" sz="1400" b="1" dirty="0">
              <a:solidFill>
                <a:srgbClr val="3B0083"/>
              </a:solidFill>
              <a:latin typeface="Calibri" panose="020F0502020204030204" pitchFamily="34" charset="0"/>
            </a:endParaRPr>
          </a:p>
        </p:txBody>
      </p:sp>
    </p:spTree>
    <p:extLst>
      <p:ext uri="{BB962C8B-B14F-4D97-AF65-F5344CB8AC3E}">
        <p14:creationId xmlns:p14="http://schemas.microsoft.com/office/powerpoint/2010/main" val="98789664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Alternate Process 2"/>
          <p:cNvSpPr/>
          <p:nvPr/>
        </p:nvSpPr>
        <p:spPr bwMode="auto">
          <a:xfrm>
            <a:off x="342900" y="3276600"/>
            <a:ext cx="621542" cy="1295400"/>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a:solidFill>
                  <a:schemeClr val="tx1">
                    <a:lumMod val="50000"/>
                  </a:schemeClr>
                </a:solidFill>
                <a:latin typeface="Calibri" panose="020F0502020204030204" pitchFamily="34" charset="0"/>
                <a:ea typeface="Arial Unicode MS" charset="0"/>
                <a:cs typeface="Arial Unicode MS" charset="0"/>
              </a:rPr>
              <a:t>Major Functional </a:t>
            </a:r>
            <a:r>
              <a:rPr lang="en-US" sz="1400" b="1" dirty="0" smtClean="0">
                <a:solidFill>
                  <a:schemeClr val="tx1">
                    <a:lumMod val="50000"/>
                  </a:schemeClr>
                </a:solidFill>
                <a:latin typeface="Calibri" panose="020F0502020204030204" pitchFamily="34" charset="0"/>
                <a:ea typeface="Arial Unicode MS" charset="0"/>
                <a:cs typeface="Arial Unicode MS" charset="0"/>
              </a:rPr>
              <a:t>Impact</a:t>
            </a:r>
            <a:endParaRPr lang="en-US" sz="1400" b="1" dirty="0">
              <a:solidFill>
                <a:schemeClr val="tx1">
                  <a:lumMod val="50000"/>
                </a:schemeClr>
              </a:solidFill>
              <a:latin typeface="Calibri" panose="020F0502020204030204" pitchFamily="34" charset="0"/>
              <a:ea typeface="Arial Unicode MS" charset="0"/>
              <a:cs typeface="Arial Unicode MS" charset="0"/>
            </a:endParaRPr>
          </a:p>
        </p:txBody>
      </p:sp>
      <p:sp>
        <p:nvSpPr>
          <p:cNvPr id="30" name="Flowchart: Alternate Process 29"/>
          <p:cNvSpPr/>
          <p:nvPr/>
        </p:nvSpPr>
        <p:spPr bwMode="auto">
          <a:xfrm>
            <a:off x="990600" y="3276600"/>
            <a:ext cx="7696200" cy="1295400"/>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Till date, a  total of 89 user stories of worth 329 Story points delivered successfully without any issues on combination of both the teams </a:t>
            </a:r>
          </a:p>
          <a:p>
            <a:pPr marL="574675" lvl="1" indent="-171450" eaLnBrk="0" hangingPunct="0">
              <a:spcAft>
                <a:spcPct val="0"/>
              </a:spcAft>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Currently, 2018-PI02 Sprint 2 is in progress and to complete on 16-Jan </a:t>
            </a:r>
          </a:p>
          <a:p>
            <a:pPr marL="574675" lvl="1" indent="-171450" eaLnBrk="0" hangingPunct="0">
              <a:spcAft>
                <a:spcPct val="0"/>
              </a:spcAft>
              <a:buFont typeface="Arial" panose="020B0604020202020204" pitchFamily="34" charset="0"/>
              <a:buChar char="•"/>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As part of Product Increment1 (2017-PI01) , deployed following with no issues</a:t>
            </a:r>
          </a:p>
          <a:p>
            <a:pPr marL="1089025" lvl="2" indent="-228600" eaLnBrk="0" hangingPunct="0">
              <a:spcAft>
                <a:spcPct val="0"/>
              </a:spcAft>
              <a:buFont typeface="Wingdings" panose="05000000000000000000" pitchFamily="2" charset="2"/>
              <a:buChar char="ü"/>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VA –    5 corresponding SRs deployed to Production </a:t>
            </a:r>
          </a:p>
          <a:p>
            <a:pPr marL="1089025" lvl="2" indent="-228600" eaLnBrk="0" hangingPunct="0">
              <a:spcAft>
                <a:spcPct val="0"/>
              </a:spcAft>
              <a:buFont typeface="Wingdings" panose="05000000000000000000" pitchFamily="2" charset="2"/>
              <a:buChar char="ü"/>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HNJ – 3 </a:t>
            </a:r>
            <a:r>
              <a:rPr lang="en-US" sz="1200" dirty="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corresponding SRs deployed to Production </a:t>
            </a:r>
            <a:endPar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endParaRPr>
          </a:p>
          <a:p>
            <a:pPr marL="1089025" lvl="2" indent="-228600" eaLnBrk="0" hangingPunct="0">
              <a:spcAft>
                <a:spcPct val="0"/>
              </a:spcAft>
              <a:buFont typeface="Wingdings" panose="05000000000000000000" pitchFamily="2" charset="2"/>
              <a:buChar char="ü"/>
              <a:defRPr/>
            </a:pPr>
            <a:r>
              <a:rPr lang="en-US" sz="1200" dirty="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OR - 2 corresponding SRs </a:t>
            </a: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deployed</a:t>
            </a:r>
            <a:r>
              <a:rPr lang="en-US" sz="1200" dirty="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 </a:t>
            </a:r>
            <a:endPar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2831085565"/>
              </p:ext>
            </p:extLst>
          </p:nvPr>
        </p:nvGraphicFramePr>
        <p:xfrm>
          <a:off x="461961" y="4672860"/>
          <a:ext cx="8123372" cy="1798336"/>
        </p:xfrm>
        <a:graphic>
          <a:graphicData uri="http://schemas.openxmlformats.org/drawingml/2006/table">
            <a:tbl>
              <a:tblPr firstRow="1" bandRow="1">
                <a:tableStyleId>{5940675A-B579-460E-94D1-54222C63F5DA}</a:tableStyleId>
              </a:tblPr>
              <a:tblGrid>
                <a:gridCol w="4061686"/>
                <a:gridCol w="4061686"/>
              </a:tblGrid>
              <a:tr h="335288">
                <a:tc>
                  <a:txBody>
                    <a:bodyPr/>
                    <a:lstStyle/>
                    <a:p>
                      <a:pPr algn="ctr"/>
                      <a:r>
                        <a:rPr lang="en-US" sz="1600" b="1" dirty="0" smtClean="0">
                          <a:solidFill>
                            <a:schemeClr val="bg1"/>
                          </a:solidFill>
                          <a:latin typeface="Calibri" panose="020F0502020204030204" pitchFamily="34" charset="0"/>
                        </a:rPr>
                        <a:t>Accomplishments</a:t>
                      </a:r>
                      <a:endParaRPr lang="en-US" sz="1600" b="1" dirty="0">
                        <a:solidFill>
                          <a:schemeClr val="bg1"/>
                        </a:solidFill>
                        <a:latin typeface="Calibri" panose="020F0502020204030204" pitchFamily="34" charset="0"/>
                      </a:endParaRPr>
                    </a:p>
                  </a:txBody>
                  <a:tcPr marL="91437" marR="91437" marT="45724" marB="45724">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1" dirty="0" smtClean="0">
                          <a:solidFill>
                            <a:schemeClr val="bg1"/>
                          </a:solidFill>
                          <a:latin typeface="Calibri" panose="020F0502020204030204" pitchFamily="34" charset="0"/>
                        </a:rPr>
                        <a:t>Risks /Challenges/ Issues</a:t>
                      </a:r>
                      <a:endParaRPr lang="en-US" sz="1600" b="1" dirty="0">
                        <a:solidFill>
                          <a:schemeClr val="bg1"/>
                        </a:solidFill>
                        <a:latin typeface="Calibri" panose="020F0502020204030204" pitchFamily="34" charset="0"/>
                      </a:endParaRPr>
                    </a:p>
                  </a:txBody>
                  <a:tcPr marL="91437" marR="91437" marT="45724" marB="45724">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r>
              <a:tr h="1463048">
                <a:tc>
                  <a:txBody>
                    <a:bodyPr/>
                    <a:lstStyle/>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Successfully  submitted Utah encounter Test file  with state. Acceptance ratio of claim  is ~</a:t>
                      </a:r>
                      <a:r>
                        <a:rPr lang="en-US" sz="1100" b="1" baseline="0" dirty="0" smtClean="0">
                          <a:solidFill>
                            <a:srgbClr val="00B050"/>
                          </a:solidFill>
                          <a:latin typeface="Calibri" panose="020F0502020204030204" pitchFamily="34" charset="0"/>
                        </a:rPr>
                        <a:t>98.7%.</a:t>
                      </a:r>
                    </a:p>
                    <a:p>
                      <a:pPr marL="171450" marR="0" lvl="1" indent="-17145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Char char="•"/>
                        <a:tabLst/>
                        <a:defRPr/>
                      </a:pPr>
                      <a:r>
                        <a:rPr lang="en-US" sz="1200" dirty="0" smtClean="0">
                          <a:solidFill>
                            <a:schemeClr val="bg1">
                              <a:lumMod val="50000"/>
                            </a:schemeClr>
                          </a:solidFill>
                          <a:latin typeface="Calibri" panose="020F0502020204030204" pitchFamily="34" charset="0"/>
                          <a:ea typeface="Segoe UI" panose="020B0502040204020203" pitchFamily="34" charset="0"/>
                          <a:cs typeface="Calibri" panose="020F0502020204030204" pitchFamily="34" charset="0"/>
                        </a:rPr>
                        <a:t>Virginia Encounter implemented successfully in a short time and received a positive acknowledgment from state. </a:t>
                      </a:r>
                    </a:p>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Successful completion of 6 sprints without any issues in production. </a:t>
                      </a:r>
                    </a:p>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Smooth journey over Agile methodology being the first team from RxClaim.  </a:t>
                      </a:r>
                    </a:p>
                  </a:txBody>
                  <a:tcPr marL="91437" marR="91437" marT="45724" marB="45724">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solidFill>
                            <a:schemeClr val="bg1">
                              <a:lumMod val="50000"/>
                            </a:schemeClr>
                          </a:solidFill>
                          <a:latin typeface="Calibri" panose="020F0502020204030204" pitchFamily="34" charset="0"/>
                        </a:rPr>
                        <a:t>Pair Programming: Dependency ,Merging and sometimes Rework in case of multiple members working on same program or SR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solidFill>
                            <a:schemeClr val="bg1">
                              <a:lumMod val="50000"/>
                            </a:schemeClr>
                          </a:solidFill>
                          <a:latin typeface="Calibri" panose="020F0502020204030204" pitchFamily="34" charset="0"/>
                        </a:rPr>
                        <a:t> Collaboration : maintaining a separate copy for each and merging the changes once done and then continuing Unit Testing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solidFill>
                            <a:schemeClr val="bg1">
                              <a:lumMod val="50000"/>
                            </a:schemeClr>
                          </a:solidFill>
                          <a:latin typeface="Calibri" panose="020F0502020204030204" pitchFamily="34" charset="0"/>
                        </a:rPr>
                        <a:t>Support: One member develops code and other helps in supporting activities such as Test data preparation and executing Unit Test cases.</a:t>
                      </a:r>
                    </a:p>
                  </a:txBody>
                  <a:tcPr marL="91437" marR="91437" marT="45724" marB="45724">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
        <p:nvSpPr>
          <p:cNvPr id="32" name="Title 1"/>
          <p:cNvSpPr txBox="1">
            <a:spLocks/>
          </p:cNvSpPr>
          <p:nvPr/>
        </p:nvSpPr>
        <p:spPr bwMode="auto">
          <a:xfrm>
            <a:off x="461964" y="172707"/>
            <a:ext cx="560404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State Medicaid</a:t>
            </a:r>
            <a:endParaRPr lang="en-US" kern="0" dirty="0">
              <a:solidFill>
                <a:srgbClr val="FF0000"/>
              </a:solidFill>
              <a:cs typeface="Calibri" panose="020F050202020403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961098030"/>
              </p:ext>
            </p:extLst>
          </p:nvPr>
        </p:nvGraphicFramePr>
        <p:xfrm>
          <a:off x="449127" y="990600"/>
          <a:ext cx="3752850" cy="2265053"/>
        </p:xfrm>
        <a:graphic>
          <a:graphicData uri="http://schemas.openxmlformats.org/drawingml/2006/table">
            <a:tbl>
              <a:tblPr>
                <a:tableStyleId>{5C22544A-7EE6-4342-B048-85BDC9FD1C3A}</a:tableStyleId>
              </a:tblPr>
              <a:tblGrid>
                <a:gridCol w="704850"/>
                <a:gridCol w="609600"/>
                <a:gridCol w="609600"/>
                <a:gridCol w="609600"/>
                <a:gridCol w="609600"/>
                <a:gridCol w="609600"/>
              </a:tblGrid>
              <a:tr h="190500">
                <a:tc gridSpan="6">
                  <a:txBody>
                    <a:bodyPr/>
                    <a:lstStyle/>
                    <a:p>
                      <a:pPr algn="ctr" fontAlgn="b"/>
                      <a:r>
                        <a:rPr lang="en-US" sz="1100" b="1" u="none" strike="noStrike" dirty="0">
                          <a:solidFill>
                            <a:schemeClr val="bg1"/>
                          </a:solidFill>
                          <a:effectLst/>
                        </a:rPr>
                        <a:t>Team 1: Groundbreakers</a:t>
                      </a:r>
                      <a:endParaRPr lang="en-US" sz="1100" b="1" i="0" u="none" strike="noStrike" dirty="0">
                        <a:solidFill>
                          <a:schemeClr val="bg1"/>
                        </a:solidFill>
                        <a:effectLst/>
                        <a:latin typeface="Calibri"/>
                      </a:endParaRPr>
                    </a:p>
                  </a:txBody>
                  <a:tcPr marL="9525" marR="9525" marT="9525" marB="0" anchor="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8145">
                <a:tc>
                  <a:txBody>
                    <a:bodyPr/>
                    <a:lstStyle/>
                    <a:p>
                      <a:pPr algn="l" fontAlgn="t"/>
                      <a:r>
                        <a:rPr lang="en-US" sz="1100" u="none" strike="noStrike" dirty="0">
                          <a:effectLst/>
                        </a:rPr>
                        <a:t> </a:t>
                      </a:r>
                      <a:endParaRPr lang="en-US" sz="1100" b="0" i="0" u="none" strike="noStrike" dirty="0">
                        <a:solidFill>
                          <a:srgbClr val="000000"/>
                        </a:solidFill>
                        <a:effectLst/>
                        <a:latin typeface="Segoe UI"/>
                      </a:endParaRPr>
                    </a:p>
                  </a:txBody>
                  <a:tcPr marL="9525" marR="9525" marT="9525" marB="0">
                    <a:solidFill>
                      <a:schemeClr val="bg2">
                        <a:lumMod val="20000"/>
                        <a:lumOff val="80000"/>
                      </a:schemeClr>
                    </a:solidFill>
                  </a:tcPr>
                </a:tc>
                <a:tc>
                  <a:txBody>
                    <a:bodyPr/>
                    <a:lstStyle/>
                    <a:p>
                      <a:pPr algn="ctr" fontAlgn="ctr"/>
                      <a:r>
                        <a:rPr lang="en-US" sz="800" b="1" u="none" strike="noStrike" dirty="0">
                          <a:effectLst/>
                        </a:rPr>
                        <a:t>Start</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End</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Planned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Accepted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Delivered Story Points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9-Oct-17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49</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11</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11</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35</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3</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21-Nov-17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39</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4</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22-Nov-17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32</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5</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6-Dec-17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19-Dec-17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32</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20-Dec-17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13</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3-Jan-18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16-Jan-18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9</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r>
              <a:tr h="209551">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ctr" fontAlgn="ctr"/>
                      <a:r>
                        <a:rPr lang="en-US" sz="800" b="1" u="none" strike="noStrike" dirty="0">
                          <a:effectLst/>
                        </a:rPr>
                        <a:t>Total</a:t>
                      </a:r>
                      <a:endParaRPr lang="en-US" sz="800" b="1" i="0" u="none" strike="noStrike" dirty="0">
                        <a:solidFill>
                          <a:srgbClr val="002060"/>
                        </a:solidFill>
                        <a:effectLst/>
                        <a:latin typeface="Arial Unicode MS"/>
                      </a:endParaRPr>
                    </a:p>
                  </a:txBody>
                  <a:tcPr marL="9525" marR="9525" marT="9525" marB="0" anchor="ctr">
                    <a:solidFill>
                      <a:srgbClr val="92D050"/>
                    </a:solidFill>
                  </a:tcPr>
                </a:tc>
                <a:tc>
                  <a:txBody>
                    <a:bodyPr/>
                    <a:lstStyle/>
                    <a:p>
                      <a:pPr algn="ctr" rtl="0" fontAlgn="ctr"/>
                      <a:r>
                        <a:rPr lang="en-US" sz="800" b="1" i="0" u="none" strike="noStrike" dirty="0">
                          <a:solidFill>
                            <a:srgbClr val="63666A"/>
                          </a:solidFill>
                          <a:effectLst/>
                          <a:latin typeface="Arial"/>
                        </a:rPr>
                        <a:t>63</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54</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200</a:t>
                      </a:r>
                    </a:p>
                  </a:txBody>
                  <a:tcPr marL="6350" marR="6350" marT="6351" marB="0" anchor="ctr">
                    <a:solidFill>
                      <a:srgbClr val="92D050"/>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85887998"/>
              </p:ext>
            </p:extLst>
          </p:nvPr>
        </p:nvGraphicFramePr>
        <p:xfrm>
          <a:off x="4781573" y="989364"/>
          <a:ext cx="3752850" cy="2265053"/>
        </p:xfrm>
        <a:graphic>
          <a:graphicData uri="http://schemas.openxmlformats.org/drawingml/2006/table">
            <a:tbl>
              <a:tblPr>
                <a:tableStyleId>{5C22544A-7EE6-4342-B048-85BDC9FD1C3A}</a:tableStyleId>
              </a:tblPr>
              <a:tblGrid>
                <a:gridCol w="704850"/>
                <a:gridCol w="609600"/>
                <a:gridCol w="609600"/>
                <a:gridCol w="609600"/>
                <a:gridCol w="609600"/>
                <a:gridCol w="609600"/>
              </a:tblGrid>
              <a:tr h="190500">
                <a:tc gridSpan="6">
                  <a:txBody>
                    <a:bodyPr/>
                    <a:lstStyle/>
                    <a:p>
                      <a:pPr algn="ctr" fontAlgn="b"/>
                      <a:r>
                        <a:rPr lang="en-US" sz="1100" b="1" u="none" strike="noStrike" dirty="0">
                          <a:solidFill>
                            <a:schemeClr val="bg1"/>
                          </a:solidFill>
                          <a:effectLst/>
                        </a:rPr>
                        <a:t>Team 2: Front Runners</a:t>
                      </a:r>
                      <a:endParaRPr lang="en-US" sz="1100" b="1" i="0" u="none" strike="noStrike" dirty="0">
                        <a:solidFill>
                          <a:schemeClr val="bg1"/>
                        </a:solidFill>
                        <a:effectLst/>
                        <a:latin typeface="Calibri"/>
                      </a:endParaRPr>
                    </a:p>
                  </a:txBody>
                  <a:tcPr marL="9525" marR="9525" marT="9525" marB="0" anchor="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98145">
                <a:tc>
                  <a:txBody>
                    <a:bodyPr/>
                    <a:lstStyle/>
                    <a:p>
                      <a:pPr algn="l" fontAlgn="ct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Start</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End</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Planned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Accepted Stories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c>
                  <a:txBody>
                    <a:bodyPr/>
                    <a:lstStyle/>
                    <a:p>
                      <a:pPr algn="ctr" fontAlgn="ctr"/>
                      <a:r>
                        <a:rPr lang="en-US" sz="800" b="1" u="none" strike="noStrike" dirty="0">
                          <a:effectLst/>
                        </a:rPr>
                        <a:t>Delivered Story Points</a:t>
                      </a:r>
                      <a:endParaRPr lang="en-US" sz="800" b="1" i="0" u="none" strike="noStrike" dirty="0">
                        <a:solidFill>
                          <a:srgbClr val="FFFFFF"/>
                        </a:solidFill>
                        <a:effectLst/>
                        <a:latin typeface="Arial Unicode MS"/>
                      </a:endParaRPr>
                    </a:p>
                  </a:txBody>
                  <a:tcPr marL="9525" marR="9525" marT="9525" marB="0" anchor="ctr">
                    <a:solidFill>
                      <a:schemeClr val="bg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11-Oct-17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13</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25-Oct-17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26</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3</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8-Nov-17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21-Nov-17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30</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4</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22-Nov-17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5-Dec-17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29</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PI01-Sprint 5</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6-Dec-17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19-Dec-17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21</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1</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20-Dec-17</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2-Jan-18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3</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10</a:t>
                      </a:r>
                    </a:p>
                  </a:txBody>
                  <a:tcPr marL="6350" marR="6350" marT="6351" marB="0" anchor="ctr">
                    <a:solidFill>
                      <a:schemeClr val="tx2">
                        <a:lumMod val="20000"/>
                        <a:lumOff val="80000"/>
                      </a:schemeClr>
                    </a:solidFill>
                  </a:tcPr>
                </a:tc>
              </a:tr>
              <a:tr h="209551">
                <a:tc>
                  <a:txBody>
                    <a:bodyPr/>
                    <a:lstStyle/>
                    <a:p>
                      <a:pPr algn="ctr" rtl="0" fontAlgn="ctr"/>
                      <a:r>
                        <a:rPr lang="en-US" sz="800" b="1" i="0" u="none" strike="noStrike" dirty="0">
                          <a:solidFill>
                            <a:srgbClr val="63666A"/>
                          </a:solidFill>
                          <a:effectLst/>
                          <a:latin typeface="Arial"/>
                        </a:rPr>
                        <a:t>PI02-Sprint 2</a:t>
                      </a:r>
                    </a:p>
                  </a:txBody>
                  <a:tcPr marL="6350" marR="6350" marT="6351" marB="0" anchor="ctr">
                    <a:solidFill>
                      <a:schemeClr val="bg2">
                        <a:lumMod val="20000"/>
                        <a:lumOff val="80000"/>
                      </a:schemeClr>
                    </a:solidFill>
                  </a:tcPr>
                </a:tc>
                <a:tc>
                  <a:txBody>
                    <a:bodyPr/>
                    <a:lstStyle/>
                    <a:p>
                      <a:pPr algn="ctr" rtl="0" fontAlgn="ctr"/>
                      <a:r>
                        <a:rPr lang="en-US" sz="800" b="0" i="0" u="none" strike="noStrike" dirty="0">
                          <a:solidFill>
                            <a:srgbClr val="63666A"/>
                          </a:solidFill>
                          <a:effectLst/>
                          <a:latin typeface="Arial"/>
                        </a:rPr>
                        <a:t>3-Jan-18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16-Jan-18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8</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c>
                  <a:txBody>
                    <a:bodyPr/>
                    <a:lstStyle/>
                    <a:p>
                      <a:pPr algn="ctr" rtl="0" fontAlgn="ctr"/>
                      <a:r>
                        <a:rPr lang="en-US" sz="800" b="0" i="0" u="none" strike="noStrike" dirty="0">
                          <a:solidFill>
                            <a:srgbClr val="63666A"/>
                          </a:solidFill>
                          <a:effectLst/>
                          <a:latin typeface="Arial"/>
                        </a:rPr>
                        <a:t>In Progress</a:t>
                      </a:r>
                    </a:p>
                  </a:txBody>
                  <a:tcPr marL="6350" marR="6350" marT="6351" marB="0" anchor="ctr">
                    <a:solidFill>
                      <a:schemeClr val="tx2">
                        <a:lumMod val="20000"/>
                        <a:lumOff val="80000"/>
                      </a:schemeClr>
                    </a:solidFill>
                  </a:tcPr>
                </a:tc>
              </a:tr>
              <a:tr h="209551">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l" fontAlgn="b"/>
                      <a:endParaRPr lang="en-US" sz="1100" b="0" i="0" u="none" strike="noStrike" dirty="0">
                        <a:solidFill>
                          <a:srgbClr val="000000"/>
                        </a:solidFill>
                        <a:effectLst/>
                        <a:latin typeface="Segoe UI"/>
                      </a:endParaRPr>
                    </a:p>
                  </a:txBody>
                  <a:tcPr marL="9525" marR="9525" marT="9525" marB="0" anchor="b">
                    <a:solidFill>
                      <a:schemeClr val="bg1"/>
                    </a:solidFill>
                  </a:tcPr>
                </a:tc>
                <a:tc>
                  <a:txBody>
                    <a:bodyPr/>
                    <a:lstStyle/>
                    <a:p>
                      <a:pPr algn="ctr" fontAlgn="ctr"/>
                      <a:r>
                        <a:rPr lang="en-US" sz="800" b="1" u="none" strike="noStrike" dirty="0">
                          <a:effectLst/>
                        </a:rPr>
                        <a:t>Total</a:t>
                      </a:r>
                      <a:endParaRPr lang="en-US" sz="800" b="1" i="0" u="none" strike="noStrike" dirty="0">
                        <a:solidFill>
                          <a:srgbClr val="002060"/>
                        </a:solidFill>
                        <a:effectLst/>
                        <a:latin typeface="Arial Unicode MS"/>
                      </a:endParaRPr>
                    </a:p>
                  </a:txBody>
                  <a:tcPr marL="9525" marR="9525" marT="9525" marB="0" anchor="ctr">
                    <a:solidFill>
                      <a:srgbClr val="92D050"/>
                    </a:solidFill>
                  </a:tcPr>
                </a:tc>
                <a:tc>
                  <a:txBody>
                    <a:bodyPr/>
                    <a:lstStyle/>
                    <a:p>
                      <a:pPr algn="ctr" rtl="0" fontAlgn="ctr"/>
                      <a:r>
                        <a:rPr lang="en-US" sz="800" b="1" i="0" u="none" strike="noStrike" dirty="0">
                          <a:solidFill>
                            <a:srgbClr val="63666A"/>
                          </a:solidFill>
                          <a:effectLst/>
                          <a:latin typeface="Arial"/>
                        </a:rPr>
                        <a:t>43</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35</a:t>
                      </a:r>
                    </a:p>
                  </a:txBody>
                  <a:tcPr marL="6350" marR="6350" marT="6351" marB="0" anchor="ctr">
                    <a:solidFill>
                      <a:srgbClr val="92D050"/>
                    </a:solidFill>
                  </a:tcPr>
                </a:tc>
                <a:tc>
                  <a:txBody>
                    <a:bodyPr/>
                    <a:lstStyle/>
                    <a:p>
                      <a:pPr algn="ctr" rtl="0" fontAlgn="ctr"/>
                      <a:r>
                        <a:rPr lang="en-US" sz="800" b="1" i="0" u="none" strike="noStrike" dirty="0">
                          <a:solidFill>
                            <a:srgbClr val="63666A"/>
                          </a:solidFill>
                          <a:effectLst/>
                          <a:latin typeface="Arial"/>
                        </a:rPr>
                        <a:t>129</a:t>
                      </a:r>
                    </a:p>
                  </a:txBody>
                  <a:tcPr marL="6350" marR="6350" marT="6351" marB="0" anchor="ctr">
                    <a:solidFill>
                      <a:srgbClr val="92D050"/>
                    </a:solidFill>
                  </a:tcPr>
                </a:tc>
              </a:tr>
            </a:tbl>
          </a:graphicData>
        </a:graphic>
      </p:graphicFrame>
    </p:spTree>
    <p:extLst>
      <p:ext uri="{BB962C8B-B14F-4D97-AF65-F5344CB8AC3E}">
        <p14:creationId xmlns:p14="http://schemas.microsoft.com/office/powerpoint/2010/main" val="317048926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57200" y="885384"/>
            <a:ext cx="2819400" cy="29571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b="1" dirty="0">
                <a:solidFill>
                  <a:srgbClr val="FFFFFF"/>
                </a:solidFill>
              </a:rPr>
              <a:t>Sprint Details</a:t>
            </a:r>
          </a:p>
        </p:txBody>
      </p:sp>
      <p:sp>
        <p:nvSpPr>
          <p:cNvPr id="3" name="Flowchart: Alternate Process 2"/>
          <p:cNvSpPr/>
          <p:nvPr/>
        </p:nvSpPr>
        <p:spPr bwMode="auto">
          <a:xfrm>
            <a:off x="410001" y="3782711"/>
            <a:ext cx="621542" cy="1272327"/>
          </a:xfrm>
          <a:prstGeom prst="flowChartAlternateProcess">
            <a:avLst/>
          </a:prstGeom>
          <a:solidFill>
            <a:schemeClr val="bg1">
              <a:lumMod val="75000"/>
            </a:schemeClr>
          </a:solidFill>
          <a:ln w="12700" cap="flat" cmpd="sng" algn="ctr">
            <a:noFill/>
            <a:prstDash val="solid"/>
            <a:round/>
            <a:headEnd type="none" w="med" len="med"/>
            <a:tailEnd type="none" w="med" len="med"/>
          </a:ln>
          <a:effectLst/>
        </p:spPr>
        <p:txBody>
          <a:bodyPr vert="vert270"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400" b="1" dirty="0">
                <a:solidFill>
                  <a:srgbClr val="63666A">
                    <a:lumMod val="50000"/>
                  </a:srgbClr>
                </a:solidFill>
                <a:latin typeface="Calibri" panose="020F0502020204030204" pitchFamily="34" charset="0"/>
              </a:rPr>
              <a:t>Major Functional Impact</a:t>
            </a:r>
          </a:p>
        </p:txBody>
      </p:sp>
      <p:sp>
        <p:nvSpPr>
          <p:cNvPr id="30" name="Flowchart: Alternate Process 29"/>
          <p:cNvSpPr/>
          <p:nvPr/>
        </p:nvSpPr>
        <p:spPr bwMode="auto">
          <a:xfrm>
            <a:off x="1031543" y="3810007"/>
            <a:ext cx="7696200" cy="1272327"/>
          </a:xfrm>
          <a:prstGeom prst="flowChartAlternateProcess">
            <a:avLst/>
          </a:prstGeom>
          <a:solidFill>
            <a:schemeClr val="accent6">
              <a:lumMod val="60000"/>
              <a:lumOff val="4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5746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Total of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5 Sprints delivered with 60 user stories.  254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Story points completed successfully without any issues on combination of both the teams </a:t>
            </a:r>
          </a:p>
          <a:p>
            <a:pPr marL="574675" lvl="1" indent="-171450" eaLnBrk="0" hangingPunct="0">
              <a:spcAft>
                <a:spcPct val="0"/>
              </a:spcAft>
              <a:buFont typeface="Arial" panose="020B0604020202020204" pitchFamily="34" charset="0"/>
              <a:buChar char="•"/>
              <a:defRPr/>
            </a:pP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Sprint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6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is in progress </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a:t>
            </a:r>
          </a:p>
          <a:p>
            <a:pPr marL="574675" lvl="1" indent="-171450" eaLnBrk="0" hangingPunct="0">
              <a:spcAft>
                <a:spcPct val="0"/>
              </a:spcAft>
              <a:buFont typeface="Arial" panose="020B0604020202020204" pitchFamily="34" charset="0"/>
              <a:buChar char="•"/>
              <a:defRPr/>
            </a:pP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In Sprint 1 </a:t>
            </a:r>
            <a:r>
              <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t</a:t>
            </a:r>
            <a:r>
              <a:rPr lang="en-US" sz="1200" dirty="0" smtClean="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rPr>
              <a:t>eam was working on virtual desktop , but later on with team effort and knowledge we  were able to move to local network which in turn  result  in delivery of more user stories and story points</a:t>
            </a:r>
            <a:endParaRPr lang="en-US" sz="1200" dirty="0">
              <a:solidFill>
                <a:srgbClr val="FFFFFF">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graphicFrame>
        <p:nvGraphicFramePr>
          <p:cNvPr id="31" name="Table 30"/>
          <p:cNvGraphicFramePr>
            <a:graphicFrameLocks noGrp="1"/>
          </p:cNvGraphicFramePr>
          <p:nvPr>
            <p:extLst>
              <p:ext uri="{D42A27DB-BD31-4B8C-83A1-F6EECF244321}">
                <p14:modId xmlns:p14="http://schemas.microsoft.com/office/powerpoint/2010/main" val="1989737700"/>
              </p:ext>
            </p:extLst>
          </p:nvPr>
        </p:nvGraphicFramePr>
        <p:xfrm>
          <a:off x="563428" y="5181601"/>
          <a:ext cx="8123372" cy="1087883"/>
        </p:xfrm>
        <a:graphic>
          <a:graphicData uri="http://schemas.openxmlformats.org/drawingml/2006/table">
            <a:tbl>
              <a:tblPr firstRow="1" bandRow="1">
                <a:tableStyleId>{5940675A-B579-460E-94D1-54222C63F5DA}</a:tableStyleId>
              </a:tblPr>
              <a:tblGrid>
                <a:gridCol w="4061686"/>
                <a:gridCol w="4061686"/>
              </a:tblGrid>
              <a:tr h="335288">
                <a:tc>
                  <a:txBody>
                    <a:bodyPr/>
                    <a:lstStyle/>
                    <a:p>
                      <a:pPr algn="ctr"/>
                      <a:r>
                        <a:rPr lang="en-US" sz="1600" b="1" dirty="0" smtClean="0">
                          <a:solidFill>
                            <a:schemeClr val="bg1"/>
                          </a:solidFill>
                          <a:latin typeface="Calibri" panose="020F0502020204030204" pitchFamily="34" charset="0"/>
                        </a:rPr>
                        <a:t>Accomplishments</a:t>
                      </a:r>
                      <a:endParaRPr lang="en-US" sz="1600" b="1" dirty="0">
                        <a:solidFill>
                          <a:schemeClr val="bg1"/>
                        </a:solidFill>
                        <a:latin typeface="Calibri" panose="020F0502020204030204" pitchFamily="34" charset="0"/>
                      </a:endParaRPr>
                    </a:p>
                  </a:txBody>
                  <a:tcPr marL="91437" marR="91437" marT="45724" marB="45724">
                    <a:lnL w="12700" cmpd="sng">
                      <a:noFill/>
                    </a:lnL>
                    <a:lnR w="190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en-US" sz="1600" b="1" dirty="0" smtClean="0">
                          <a:solidFill>
                            <a:schemeClr val="bg1"/>
                          </a:solidFill>
                          <a:latin typeface="Calibri" panose="020F0502020204030204" pitchFamily="34" charset="0"/>
                        </a:rPr>
                        <a:t>Risks /Challenges/ Issues</a:t>
                      </a:r>
                      <a:endParaRPr lang="en-US" sz="1600" b="1" dirty="0">
                        <a:solidFill>
                          <a:schemeClr val="bg1"/>
                        </a:solidFill>
                        <a:latin typeface="Calibri" panose="020F0502020204030204" pitchFamily="34" charset="0"/>
                      </a:endParaRPr>
                    </a:p>
                  </a:txBody>
                  <a:tcPr marL="91437" marR="91437" marT="45724" marB="45724">
                    <a:lnL w="1905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r>
              <a:tr h="752595">
                <a:tc>
                  <a:txBody>
                    <a:bodyPr/>
                    <a:lstStyle/>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Successful completion of 5 sprints without any issues in UAT</a:t>
                      </a:r>
                    </a:p>
                    <a:p>
                      <a:pPr marL="171450" indent="-171450">
                        <a:buClr>
                          <a:srgbClr val="00B050"/>
                        </a:buClr>
                        <a:buSzPct val="125000"/>
                        <a:buFont typeface="Arial" panose="020B0604020202020204" pitchFamily="34" charset="0"/>
                        <a:buChar char="•"/>
                      </a:pPr>
                      <a:r>
                        <a:rPr lang="en-US" sz="1100" baseline="0" dirty="0" smtClean="0">
                          <a:solidFill>
                            <a:schemeClr val="bg1">
                              <a:lumMod val="50000"/>
                            </a:schemeClr>
                          </a:solidFill>
                          <a:latin typeface="Calibri" panose="020F0502020204030204" pitchFamily="34" charset="0"/>
                        </a:rPr>
                        <a:t>Recognition from client for delivering using Agile and faster response time</a:t>
                      </a:r>
                    </a:p>
                  </a:txBody>
                  <a:tcPr marL="91437" marR="91437" marT="45724" marB="45724">
                    <a:lnL w="12700" cmpd="sng">
                      <a:noFill/>
                    </a:lnL>
                    <a:lnR w="12700" cap="flat" cmpd="sng" algn="ctr">
                      <a:solidFill>
                        <a:schemeClr val="bg1">
                          <a:lumMod val="6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smtClean="0">
                          <a:solidFill>
                            <a:schemeClr val="bg1">
                              <a:lumMod val="50000"/>
                            </a:schemeClr>
                          </a:solidFill>
                          <a:latin typeface="Calibri" panose="020F0502020204030204" pitchFamily="34" charset="0"/>
                        </a:rPr>
                        <a:t>Gaps between onshore and offshore  regarding understanding of Agile methodology</a:t>
                      </a:r>
                    </a:p>
                  </a:txBody>
                  <a:tcPr marL="91437" marR="91437" marT="45724" marB="45724">
                    <a:lnL w="12700" cap="flat" cmpd="sng" algn="ctr">
                      <a:solidFill>
                        <a:schemeClr val="bg1">
                          <a:lumMod val="6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
        <p:nvSpPr>
          <p:cNvPr id="32" name="Title 1"/>
          <p:cNvSpPr txBox="1">
            <a:spLocks/>
          </p:cNvSpPr>
          <p:nvPr/>
        </p:nvSpPr>
        <p:spPr bwMode="auto">
          <a:xfrm>
            <a:off x="461964" y="172707"/>
            <a:ext cx="560404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solidFill>
                  <a:srgbClr val="63666A"/>
                </a:solidFill>
                <a:cs typeface="Calibri" panose="020F0502020204030204" pitchFamily="34" charset="0"/>
              </a:rPr>
              <a:t>RxSupport Redesigning (Optumizers)</a:t>
            </a:r>
            <a:endParaRPr lang="en-US" kern="0" dirty="0">
              <a:solidFill>
                <a:srgbClr val="FF0000"/>
              </a:solidFill>
              <a:cs typeface="Calibri" panose="020F05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929866158"/>
              </p:ext>
            </p:extLst>
          </p:nvPr>
        </p:nvGraphicFramePr>
        <p:xfrm>
          <a:off x="516012" y="1296640"/>
          <a:ext cx="3657600" cy="2366013"/>
        </p:xfrm>
        <a:graphic>
          <a:graphicData uri="http://schemas.openxmlformats.org/drawingml/2006/table">
            <a:tbl>
              <a:tblPr>
                <a:tableStyleId>{5C22544A-7EE6-4342-B048-85BDC9FD1C3A}</a:tableStyleId>
              </a:tblPr>
              <a:tblGrid>
                <a:gridCol w="609600"/>
                <a:gridCol w="609600"/>
                <a:gridCol w="609600"/>
                <a:gridCol w="609600"/>
                <a:gridCol w="609600"/>
                <a:gridCol w="609600"/>
              </a:tblGrid>
              <a:tr h="190500">
                <a:tc gridSpan="6">
                  <a:txBody>
                    <a:bodyPr/>
                    <a:lstStyle/>
                    <a:p>
                      <a:pPr algn="ctr" fontAlgn="b"/>
                      <a:r>
                        <a:rPr lang="en-US" sz="1100" b="1" u="none" strike="noStrike" dirty="0">
                          <a:solidFill>
                            <a:schemeClr val="tx1"/>
                          </a:solidFill>
                          <a:effectLst/>
                          <a:latin typeface="Calibri" panose="020F0502020204030204" pitchFamily="34" charset="0"/>
                        </a:rPr>
                        <a:t>Team </a:t>
                      </a:r>
                      <a:r>
                        <a:rPr lang="en-US" sz="1100" b="1" u="none" strike="noStrike" dirty="0" smtClean="0">
                          <a:solidFill>
                            <a:schemeClr val="tx1"/>
                          </a:solidFill>
                          <a:effectLst/>
                          <a:latin typeface="Calibri" panose="020F0502020204030204" pitchFamily="34" charset="0"/>
                        </a:rPr>
                        <a:t>Optumizers</a:t>
                      </a:r>
                      <a:endParaRPr lang="en-US" sz="1100" b="1" i="0" u="none" strike="noStrike" dirty="0">
                        <a:solidFill>
                          <a:schemeClr val="tx1"/>
                        </a:solidFill>
                        <a:effectLst/>
                        <a:latin typeface="Calibri" panose="020F0502020204030204" pitchFamily="34" charset="0"/>
                      </a:endParaRPr>
                    </a:p>
                  </a:txBody>
                  <a:tcPr marL="9525" marR="9525" marT="9525" marB="0" anchor="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12445">
                <a:tc>
                  <a:txBody>
                    <a:bodyPr/>
                    <a:lstStyle/>
                    <a:p>
                      <a:pPr algn="ctr" fontAlgn="t"/>
                      <a:r>
                        <a:rPr lang="en-US" sz="1100" u="none" strike="noStrike" dirty="0">
                          <a:solidFill>
                            <a:schemeClr val="tx1"/>
                          </a:solidFill>
                          <a:effectLst/>
                          <a:latin typeface="Calibri" panose="020F0502020204030204" pitchFamily="34" charset="0"/>
                        </a:rPr>
                        <a:t> </a:t>
                      </a:r>
                      <a:endParaRPr lang="en-US" sz="1100" b="0" i="0" u="none" strike="noStrike" dirty="0">
                        <a:solidFill>
                          <a:schemeClr val="tx1"/>
                        </a:solidFill>
                        <a:effectLst/>
                        <a:latin typeface="Calibri" panose="020F0502020204030204" pitchFamily="34" charset="0"/>
                      </a:endParaRPr>
                    </a:p>
                  </a:txBody>
                  <a:tcPr marL="9525" marR="9525" marT="9525" marB="0">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Start</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End</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Planned Stories</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Accepted Stories</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1" u="none" strike="noStrike" dirty="0">
                          <a:solidFill>
                            <a:schemeClr val="tx1"/>
                          </a:solidFill>
                          <a:effectLst/>
                          <a:latin typeface="Calibri" panose="020F0502020204030204" pitchFamily="34" charset="0"/>
                        </a:rPr>
                        <a:t>Delivered Story Points</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r>
              <a:tr h="344805">
                <a:tc>
                  <a:txBody>
                    <a:bodyPr/>
                    <a:lstStyle/>
                    <a:p>
                      <a:pPr algn="ctr" fontAlgn="ctr"/>
                      <a:r>
                        <a:rPr lang="en-US" sz="1100" b="1" u="none" strike="noStrike" dirty="0">
                          <a:solidFill>
                            <a:schemeClr val="tx1"/>
                          </a:solidFill>
                          <a:effectLst/>
                          <a:latin typeface="Calibri" panose="020F0502020204030204" pitchFamily="34" charset="0"/>
                        </a:rPr>
                        <a:t>Sprint 1</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6-Nov-17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18-Nov-17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9</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9</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30</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344805">
                <a:tc>
                  <a:txBody>
                    <a:bodyPr/>
                    <a:lstStyle/>
                    <a:p>
                      <a:pPr algn="ctr" fontAlgn="ctr"/>
                      <a:r>
                        <a:rPr lang="en-US" sz="1100" b="1" u="none" strike="noStrike" dirty="0">
                          <a:solidFill>
                            <a:schemeClr val="tx1"/>
                          </a:solidFill>
                          <a:effectLst/>
                          <a:latin typeface="Calibri" panose="020F0502020204030204" pitchFamily="34" charset="0"/>
                        </a:rPr>
                        <a:t>Sprint 2</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20-Nov-17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2-Dec-17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15</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15</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66</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209551">
                <a:tc>
                  <a:txBody>
                    <a:bodyPr/>
                    <a:lstStyle/>
                    <a:p>
                      <a:pPr algn="ctr" fontAlgn="ctr"/>
                      <a:r>
                        <a:rPr lang="en-US" sz="1100" b="1" u="none" strike="noStrike" dirty="0">
                          <a:solidFill>
                            <a:schemeClr val="tx1"/>
                          </a:solidFill>
                          <a:effectLst/>
                          <a:latin typeface="Calibri" panose="020F0502020204030204" pitchFamily="34" charset="0"/>
                        </a:rPr>
                        <a:t>Sprint 3</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4-Dec-17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16-Dec-17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13</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13</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51</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344805">
                <a:tc>
                  <a:txBody>
                    <a:bodyPr/>
                    <a:lstStyle/>
                    <a:p>
                      <a:pPr algn="ctr" fontAlgn="ctr"/>
                      <a:r>
                        <a:rPr lang="en-US" sz="1100" b="1" u="none" strike="noStrike" dirty="0">
                          <a:solidFill>
                            <a:schemeClr val="tx1"/>
                          </a:solidFill>
                          <a:effectLst/>
                          <a:latin typeface="Calibri" panose="020F0502020204030204" pitchFamily="34" charset="0"/>
                        </a:rPr>
                        <a:t>Sprint 4</a:t>
                      </a:r>
                      <a:endParaRPr lang="en-US" sz="1100" b="1" i="0" u="none" strike="noStrike" dirty="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18-Dec-17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u="none" strike="noStrike" dirty="0" smtClean="0">
                          <a:solidFill>
                            <a:schemeClr val="tx1"/>
                          </a:solidFill>
                          <a:effectLst/>
                          <a:latin typeface="Calibri" panose="020F0502020204030204" pitchFamily="34" charset="0"/>
                        </a:rPr>
                        <a:t>29-Dec-17</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14</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14</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79</a:t>
                      </a:r>
                    </a:p>
                    <a:p>
                      <a:pPr marL="0" algn="ctr" defTabSz="457200" rtl="0" eaLnBrk="1" fontAlgn="ctr" latinLnBrk="0" hangingPunct="1"/>
                      <a:endParaRPr lang="en-US" sz="1100" b="0" i="0" u="none" strike="noStrike" kern="1200" dirty="0">
                        <a:solidFill>
                          <a:schemeClr val="tx1"/>
                        </a:solidFill>
                        <a:effectLst/>
                        <a:latin typeface="Calibri" panose="020F0502020204030204" pitchFamily="34" charset="0"/>
                        <a:ea typeface="+mn-ea"/>
                        <a:cs typeface="+mn-cs"/>
                      </a:endParaRPr>
                    </a:p>
                  </a:txBody>
                  <a:tcPr marL="9525" marR="9525" marT="9525" marB="0" anchor="ctr" anchorCtr="1">
                    <a:solidFill>
                      <a:schemeClr val="tx2">
                        <a:lumMod val="20000"/>
                        <a:lumOff val="80000"/>
                      </a:schemeClr>
                    </a:solidFill>
                  </a:tcPr>
                </a:tc>
              </a:tr>
              <a:tr h="209551">
                <a:tc>
                  <a:txBody>
                    <a:bodyPr/>
                    <a:lstStyle/>
                    <a:p>
                      <a:pPr marL="0" marR="0" indent="0" algn="ctr" defTabSz="457200" rtl="0" eaLnBrk="1" fontAlgn="ctr" latinLnBrk="0" hangingPunct="1">
                        <a:lnSpc>
                          <a:spcPct val="100000"/>
                        </a:lnSpc>
                        <a:spcBef>
                          <a:spcPts val="0"/>
                        </a:spcBef>
                        <a:spcAft>
                          <a:spcPts val="0"/>
                        </a:spcAft>
                        <a:buClrTx/>
                        <a:buSzTx/>
                        <a:buFontTx/>
                        <a:buNone/>
                        <a:tabLst/>
                        <a:defRPr/>
                      </a:pPr>
                      <a:r>
                        <a:rPr lang="en-US" sz="1100" b="1" u="none" strike="noStrike" dirty="0" smtClean="0">
                          <a:solidFill>
                            <a:schemeClr val="tx1"/>
                          </a:solidFill>
                          <a:effectLst/>
                          <a:latin typeface="Calibri" panose="020F0502020204030204" pitchFamily="34" charset="0"/>
                        </a:rPr>
                        <a:t>Sprint 5</a:t>
                      </a:r>
                      <a:endParaRPr lang="en-US" sz="1100" b="1" i="0" u="none" strike="noStrike" dirty="0" smtClean="0">
                        <a:solidFill>
                          <a:schemeClr val="tx1"/>
                        </a:solidFill>
                        <a:effectLst/>
                        <a:latin typeface="Calibri" panose="020F0502020204030204" pitchFamily="34" charset="0"/>
                      </a:endParaRPr>
                    </a:p>
                  </a:txBody>
                  <a:tcPr marL="9525" marR="9525" marT="9525" marB="0" anchor="ctr">
                    <a:solidFill>
                      <a:schemeClr val="bg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02-Jan-18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13-Jan-18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9</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c>
                  <a:txBody>
                    <a:bodyPr/>
                    <a:lstStyle/>
                    <a:p>
                      <a:pPr algn="ctr" fontAlgn="ctr"/>
                      <a:r>
                        <a:rPr lang="en-US" sz="1100" b="0" i="0" u="none" strike="noStrike" dirty="0" smtClean="0">
                          <a:solidFill>
                            <a:schemeClr val="tx1"/>
                          </a:solidFill>
                          <a:effectLst/>
                          <a:latin typeface="Calibri" panose="020F0502020204030204" pitchFamily="34" charset="0"/>
                        </a:rPr>
                        <a:t>28</a:t>
                      </a:r>
                      <a:endParaRPr lang="en-US" sz="1100" b="0" i="0" u="none" strike="noStrike" dirty="0">
                        <a:solidFill>
                          <a:schemeClr val="tx1"/>
                        </a:solidFill>
                        <a:effectLst/>
                        <a:latin typeface="Calibri" panose="020F0502020204030204" pitchFamily="34" charset="0"/>
                      </a:endParaRPr>
                    </a:p>
                  </a:txBody>
                  <a:tcPr marL="9525" marR="9525" marT="9525" marB="0" anchor="ctr">
                    <a:solidFill>
                      <a:schemeClr val="tx2">
                        <a:lumMod val="20000"/>
                        <a:lumOff val="80000"/>
                      </a:schemeClr>
                    </a:solidFill>
                  </a:tcPr>
                </a:tc>
              </a:tr>
              <a:tr h="209551">
                <a:tc>
                  <a:txBody>
                    <a:bodyPr/>
                    <a:lstStyle/>
                    <a:p>
                      <a:pPr algn="ctr" fontAlgn="b"/>
                      <a:endParaRPr lang="en-US" sz="11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9525" marR="9525" marT="9525" marB="0" anchor="b">
                    <a:solidFill>
                      <a:schemeClr val="bg1"/>
                    </a:solidFill>
                  </a:tcPr>
                </a:tc>
                <a:tc>
                  <a:txBody>
                    <a:bodyPr/>
                    <a:lstStyle/>
                    <a:p>
                      <a:pPr algn="ctr" fontAlgn="ctr"/>
                      <a:r>
                        <a:rPr lang="en-US" sz="1100" b="1" u="none" strike="noStrike" dirty="0">
                          <a:solidFill>
                            <a:schemeClr val="tx1"/>
                          </a:solidFill>
                          <a:effectLst/>
                          <a:latin typeface="Calibri" panose="020F0502020204030204" pitchFamily="34" charset="0"/>
                        </a:rPr>
                        <a:t>Total</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c>
                  <a:txBody>
                    <a:bodyPr/>
                    <a:lstStyle/>
                    <a:p>
                      <a:pPr algn="ctr" fontAlgn="ctr"/>
                      <a:r>
                        <a:rPr lang="en-US" sz="1100" b="1" i="0" u="none" strike="noStrike" dirty="0" smtClean="0">
                          <a:solidFill>
                            <a:schemeClr val="tx1"/>
                          </a:solidFill>
                          <a:effectLst/>
                          <a:latin typeface="Calibri" panose="020F0502020204030204" pitchFamily="34" charset="0"/>
                        </a:rPr>
                        <a:t>60</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c>
                  <a:txBody>
                    <a:bodyPr/>
                    <a:lstStyle/>
                    <a:p>
                      <a:pPr algn="ctr" fontAlgn="ctr"/>
                      <a:r>
                        <a:rPr lang="en-US" sz="1100" b="1" i="0" u="none" strike="noStrike" dirty="0" smtClean="0">
                          <a:solidFill>
                            <a:schemeClr val="tx1"/>
                          </a:solidFill>
                          <a:effectLst/>
                          <a:latin typeface="Calibri" panose="020F0502020204030204" pitchFamily="34" charset="0"/>
                        </a:rPr>
                        <a:t>59</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c>
                  <a:txBody>
                    <a:bodyPr/>
                    <a:lstStyle/>
                    <a:p>
                      <a:pPr algn="ctr" fontAlgn="ctr"/>
                      <a:r>
                        <a:rPr lang="en-US" sz="1100" b="1" i="0" u="none" strike="noStrike" dirty="0" smtClean="0">
                          <a:solidFill>
                            <a:schemeClr val="tx1"/>
                          </a:solidFill>
                          <a:effectLst/>
                          <a:latin typeface="Calibri" panose="020F0502020204030204" pitchFamily="34" charset="0"/>
                        </a:rPr>
                        <a:t>254</a:t>
                      </a:r>
                      <a:endParaRPr lang="en-US" sz="1100" b="1" i="0" u="none" strike="noStrike" dirty="0">
                        <a:solidFill>
                          <a:schemeClr val="tx1"/>
                        </a:solidFill>
                        <a:effectLst/>
                        <a:latin typeface="Calibri" panose="020F0502020204030204" pitchFamily="34" charset="0"/>
                      </a:endParaRPr>
                    </a:p>
                  </a:txBody>
                  <a:tcPr marL="9525" marR="9525" marT="9525" marB="0" anchor="ctr">
                    <a:solidFill>
                      <a:srgbClr val="92D050"/>
                    </a:solidFill>
                  </a:tcPr>
                </a:tc>
              </a:tr>
            </a:tbl>
          </a:graphicData>
        </a:graphic>
      </p:graphicFrame>
      <p:pic>
        <p:nvPicPr>
          <p:cNvPr id="22530" name="Picture 1" descr="cid:image002.png@01D38E09.76E2A0D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0" y="885381"/>
            <a:ext cx="4155743" cy="277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Callout 1"/>
          <p:cNvSpPr/>
          <p:nvPr/>
        </p:nvSpPr>
        <p:spPr bwMode="auto">
          <a:xfrm>
            <a:off x="7542662" y="1033243"/>
            <a:ext cx="1371600" cy="816308"/>
          </a:xfrm>
          <a:prstGeom prst="wedgeEllipseCallout">
            <a:avLst>
              <a:gd name="adj1" fmla="val -25808"/>
              <a:gd name="adj2" fmla="val 77547"/>
            </a:avLst>
          </a:prstGeom>
          <a:solidFill>
            <a:srgbClr val="FFFF0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fontAlgn="base" hangingPunct="0">
              <a:lnSpc>
                <a:spcPct val="95000"/>
              </a:lnSpc>
              <a:spcBef>
                <a:spcPct val="0"/>
              </a:spcBef>
              <a:spcAft>
                <a:spcPct val="0"/>
              </a:spcAft>
            </a:pPr>
            <a:r>
              <a:rPr lang="en-US" sz="1200" b="1" dirty="0">
                <a:solidFill>
                  <a:srgbClr val="FF0000"/>
                </a:solidFill>
                <a:latin typeface="Calibri" panose="020F0502020204030204" pitchFamily="34" charset="0"/>
                <a:ea typeface="Arial Unicode MS" charset="0"/>
                <a:cs typeface="Arial Unicode MS" charset="0"/>
              </a:rPr>
              <a:t>SP delivered in last 5 </a:t>
            </a:r>
            <a:r>
              <a:rPr lang="en-US" sz="1200" b="1" dirty="0" smtClean="0">
                <a:solidFill>
                  <a:srgbClr val="FF0000"/>
                </a:solidFill>
                <a:latin typeface="Calibri" panose="020F0502020204030204" pitchFamily="34" charset="0"/>
                <a:ea typeface="Arial Unicode MS" charset="0"/>
                <a:cs typeface="Arial Unicode MS" charset="0"/>
              </a:rPr>
              <a:t>Sprints</a:t>
            </a:r>
            <a:endParaRPr lang="en-US" sz="1200" b="1" dirty="0">
              <a:solidFill>
                <a:srgbClr val="FF0000"/>
              </a:solidFill>
              <a:latin typeface="Calibri" panose="020F0502020204030204" pitchFamily="34" charset="0"/>
              <a:ea typeface="Arial Unicode MS" charset="0"/>
              <a:cs typeface="Arial Unicode MS" charset="0"/>
            </a:endParaRPr>
          </a:p>
        </p:txBody>
      </p:sp>
    </p:spTree>
    <p:extLst>
      <p:ext uri="{BB962C8B-B14F-4D97-AF65-F5344CB8AC3E}">
        <p14:creationId xmlns:p14="http://schemas.microsoft.com/office/powerpoint/2010/main" val="10869340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cs typeface="Calibri" panose="020F0502020204030204" pitchFamily="34" charset="0"/>
              </a:rPr>
              <a:t>Current Headcount and Demand Forecast / Fulfillment </a:t>
            </a:r>
            <a:endParaRPr lang="en-US" b="1" dirty="0">
              <a:cs typeface="Calibri" panose="020F0502020204030204" pitchFamily="34" charset="0"/>
            </a:endParaRPr>
          </a:p>
        </p:txBody>
      </p:sp>
      <p:graphicFrame>
        <p:nvGraphicFramePr>
          <p:cNvPr id="10" name="Diagram 9"/>
          <p:cNvGraphicFramePr/>
          <p:nvPr>
            <p:extLst>
              <p:ext uri="{D42A27DB-BD31-4B8C-83A1-F6EECF244321}">
                <p14:modId xmlns:p14="http://schemas.microsoft.com/office/powerpoint/2010/main" val="1870484219"/>
              </p:ext>
            </p:extLst>
          </p:nvPr>
        </p:nvGraphicFramePr>
        <p:xfrm>
          <a:off x="455613" y="887971"/>
          <a:ext cx="8226424" cy="369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ounded Rectangle 2"/>
          <p:cNvSpPr/>
          <p:nvPr/>
        </p:nvSpPr>
        <p:spPr bwMode="auto">
          <a:xfrm>
            <a:off x="435891" y="5791206"/>
            <a:ext cx="8215666" cy="495297"/>
          </a:xfrm>
          <a:prstGeom prst="round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R="0" defTabSz="914400" rtl="0" eaLnBrk="0" fontAlgn="base" latinLnBrk="0" hangingPunct="0">
              <a:lnSpc>
                <a:spcPct val="95000"/>
              </a:lnSpc>
              <a:spcBef>
                <a:spcPct val="0"/>
              </a:spcBef>
              <a:spcAft>
                <a:spcPct val="0"/>
              </a:spcAft>
              <a:buClrTx/>
              <a:buSzTx/>
              <a:tabLst/>
            </a:pPr>
            <a:r>
              <a:rPr kumimoji="0" lang="en-US" sz="1000" b="1" i="0" u="sng" strike="noStrike" cap="none" normalizeH="0" baseline="0" dirty="0" smtClean="0">
                <a:ln>
                  <a:noFill/>
                </a:ln>
                <a:solidFill>
                  <a:schemeClr val="accent1"/>
                </a:solidFill>
                <a:effectLst/>
                <a:latin typeface="Calibri" panose="020F0502020204030204" pitchFamily="34" charset="0"/>
                <a:ea typeface="Arial Unicode MS" charset="0"/>
                <a:cs typeface="Arial Unicode MS" charset="0"/>
              </a:rPr>
              <a:t>Resourcing Updates</a:t>
            </a:r>
          </a:p>
          <a:p>
            <a:pPr marL="171450" marR="0" indent="-171450" defTabSz="914400" rtl="0" eaLnBrk="0" fontAlgn="base" latinLnBrk="0" hangingPunct="0">
              <a:lnSpc>
                <a:spcPct val="95000"/>
              </a:lnSpc>
              <a:spcBef>
                <a:spcPct val="0"/>
              </a:spcBef>
              <a:spcAft>
                <a:spcPct val="0"/>
              </a:spcAft>
              <a:buClrTx/>
              <a:buSzTx/>
              <a:buFont typeface="Arial" panose="020B0604020202020204" pitchFamily="34" charset="0"/>
              <a:buChar char="•"/>
              <a:tabLst/>
            </a:pPr>
            <a:r>
              <a:rPr lang="en-US" sz="1000" dirty="0" smtClean="0">
                <a:latin typeface="Calibri" panose="020F0502020204030204" pitchFamily="34" charset="0"/>
                <a:ea typeface="Arial Unicode MS" charset="0"/>
                <a:cs typeface="Arial Unicode MS" charset="0"/>
              </a:rPr>
              <a:t>Hiring for 2018 Additional demand for iSeries is in progress </a:t>
            </a:r>
            <a:r>
              <a:rPr lang="en-US" sz="1000" dirty="0">
                <a:latin typeface="Calibri" panose="020F0502020204030204" pitchFamily="34" charset="0"/>
                <a:ea typeface="Arial Unicode MS" charset="0"/>
                <a:cs typeface="Arial Unicode MS" charset="0"/>
              </a:rPr>
              <a:t> </a:t>
            </a:r>
            <a:r>
              <a:rPr lang="en-US" sz="1000" dirty="0" smtClean="0">
                <a:latin typeface="Calibri" panose="020F0502020204030204" pitchFamily="34" charset="0"/>
                <a:ea typeface="Arial Unicode MS" charset="0"/>
                <a:cs typeface="Arial Unicode MS" charset="0"/>
              </a:rPr>
              <a:t>- 6 folks aligned to RxClaim Core Support</a:t>
            </a:r>
          </a:p>
          <a:p>
            <a:pPr marL="171450" marR="0" indent="-171450" defTabSz="914400" rtl="0" eaLnBrk="0" fontAlgn="base" latinLnBrk="0" hangingPunct="0">
              <a:lnSpc>
                <a:spcPct val="95000"/>
              </a:lnSpc>
              <a:spcBef>
                <a:spcPct val="0"/>
              </a:spcBef>
              <a:spcAft>
                <a:spcPct val="0"/>
              </a:spcAft>
              <a:buClrTx/>
              <a:buSzTx/>
              <a:buFont typeface="Arial" panose="020B0604020202020204" pitchFamily="34" charset="0"/>
              <a:buChar char="•"/>
              <a:tabLst/>
            </a:pPr>
            <a:r>
              <a:rPr lang="en-US" sz="1000" dirty="0" smtClean="0">
                <a:latin typeface="Calibri" panose="020F0502020204030204" pitchFamily="34" charset="0"/>
                <a:ea typeface="Arial Unicode MS" charset="0"/>
                <a:cs typeface="Arial Unicode MS" charset="0"/>
              </a:rPr>
              <a:t>Requisitions for 6 Formulary  positions initiated &amp; in approval process</a:t>
            </a:r>
          </a:p>
        </p:txBody>
      </p:sp>
      <p:graphicFrame>
        <p:nvGraphicFramePr>
          <p:cNvPr id="4" name="Table 3"/>
          <p:cNvGraphicFramePr>
            <a:graphicFrameLocks noGrp="1"/>
          </p:cNvGraphicFramePr>
          <p:nvPr>
            <p:extLst>
              <p:ext uri="{D42A27DB-BD31-4B8C-83A1-F6EECF244321}">
                <p14:modId xmlns:p14="http://schemas.microsoft.com/office/powerpoint/2010/main" val="2598170270"/>
              </p:ext>
            </p:extLst>
          </p:nvPr>
        </p:nvGraphicFramePr>
        <p:xfrm>
          <a:off x="435896" y="1362807"/>
          <a:ext cx="8215665" cy="4367786"/>
        </p:xfrm>
        <a:graphic>
          <a:graphicData uri="http://schemas.openxmlformats.org/drawingml/2006/table">
            <a:tbl>
              <a:tblPr/>
              <a:tblGrid>
                <a:gridCol w="1135436"/>
                <a:gridCol w="1208073"/>
                <a:gridCol w="2370271"/>
                <a:gridCol w="688143"/>
                <a:gridCol w="565806"/>
                <a:gridCol w="259966"/>
                <a:gridCol w="275258"/>
                <a:gridCol w="305842"/>
                <a:gridCol w="305842"/>
                <a:gridCol w="367009"/>
                <a:gridCol w="734019"/>
              </a:tblGrid>
              <a:tr h="393256">
                <a:tc>
                  <a:txBody>
                    <a:bodyPr/>
                    <a:lstStyle/>
                    <a:p>
                      <a:pPr algn="ctr" rtl="0" fontAlgn="ctr"/>
                      <a:r>
                        <a:rPr lang="en-US" sz="1100" b="1" i="0" u="none" strike="noStrike" dirty="0">
                          <a:solidFill>
                            <a:srgbClr val="FFFFFF"/>
                          </a:solidFill>
                          <a:effectLst/>
                          <a:latin typeface="Calibri"/>
                        </a:rPr>
                        <a:t>Leader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Lead / Manager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Team</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 Approved Headcount</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On Board</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Jan</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Feb</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Mar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Apr</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a:noFill/>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Open</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Tarek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Base Deli (Medicaid + Fast Track) + GUI</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19</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Raj Velnati</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MODS + Retrofit + Kaiser</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Cindy</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CBS + Payments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Penny</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Govt Program</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25</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0</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Krishna 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RxClaim SSMO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31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29</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0</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1</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1</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1100" b="1" i="0" u="none" strike="noStrike" dirty="0">
                          <a:solidFill>
                            <a:srgbClr val="63666A"/>
                          </a:solidFill>
                          <a:effectLst/>
                          <a:latin typeface="Calibri"/>
                        </a:rPr>
                        <a:t>Bob Kudis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Vishal Prateek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EDI SSMO</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130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dirty="0">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Keith Chan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Plan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a:noFill/>
                    </a:lnB>
                  </a:tcPr>
                </a:tc>
              </a:tr>
              <a:tr h="179531">
                <a:tc>
                  <a:txBody>
                    <a:bodyPr/>
                    <a:lstStyle/>
                    <a:p>
                      <a:pPr algn="l" rtl="0" fontAlgn="ctr"/>
                      <a:r>
                        <a:rPr lang="en-US" sz="800" b="0" i="0" u="none" strike="noStrike" dirty="0">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Navin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External Interfaces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7</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7</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Rob Planica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EDMI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1100" b="1" i="0" u="none" strike="noStrike" dirty="0">
                          <a:solidFill>
                            <a:srgbClr val="63666A"/>
                          </a:solidFill>
                          <a:effectLst/>
                          <a:latin typeface="Calibri"/>
                        </a:rPr>
                        <a:t>Sameer 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Kalyana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Eligibility &amp; Work Orders + RxCCR</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53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dirty="0">
                          <a:solidFill>
                            <a:srgbClr val="63666A"/>
                          </a:solidFill>
                          <a:effectLst/>
                          <a:latin typeface="Calibri"/>
                        </a:rPr>
                        <a:t>Dave Cattran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Scott M</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Modernization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a:noFill/>
                    </a:lnB>
                  </a:tcPr>
                </a:tc>
              </a:tr>
              <a:tr h="179531">
                <a:tc>
                  <a:txBody>
                    <a:bodyPr/>
                    <a:lstStyle/>
                    <a:p>
                      <a:pPr algn="l" rtl="0" fontAlgn="ctr"/>
                      <a:r>
                        <a:rPr lang="en-US" sz="800" b="0" i="0" u="none" strike="noStrike" dirty="0">
                          <a:solidFill>
                            <a:srgbClr val="63666A"/>
                          </a:solidFill>
                          <a:effectLst/>
                          <a:latin typeface="Calibri"/>
                        </a:rPr>
                        <a:t>Dave Cattran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Eligibility Modernization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rgbClr val="63666A"/>
                      </a:solidFill>
                      <a:prstDash val="solid"/>
                      <a:round/>
                      <a:headEnd type="none" w="med" len="med"/>
                      <a:tailEnd type="none" w="med" len="med"/>
                    </a:lnB>
                  </a:tcPr>
                </a:tc>
              </a:tr>
              <a:tr h="204379">
                <a:tc>
                  <a:txBody>
                    <a:bodyPr/>
                    <a:lstStyle/>
                    <a:p>
                      <a:pPr algn="l" rtl="0" fontAlgn="ctr"/>
                      <a:r>
                        <a:rPr lang="en-US" sz="1100" b="1" i="0" u="none" strike="noStrike" dirty="0">
                          <a:solidFill>
                            <a:srgbClr val="63666A"/>
                          </a:solidFill>
                          <a:effectLst/>
                          <a:latin typeface="Calibri"/>
                        </a:rPr>
                        <a:t>Dave Cattran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Erika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Rx Support Tech Transformation/Optumizers</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13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dirty="0">
                          <a:solidFill>
                            <a:srgbClr val="63666A"/>
                          </a:solidFill>
                          <a:effectLst/>
                          <a:latin typeface="Calibri"/>
                        </a:rPr>
                        <a:t>Nitesh</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RxWeb/RxBuilder SSMO</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1"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1100" b="1" i="0" u="none" strike="noStrike" dirty="0">
                          <a:solidFill>
                            <a:srgbClr val="63666A"/>
                          </a:solidFill>
                          <a:effectLst/>
                          <a:latin typeface="Calibri"/>
                        </a:rPr>
                        <a:t>Nitesh</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Formulary</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5</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a:solidFill>
                            <a:srgbClr val="63666A"/>
                          </a:solidFill>
                          <a:effectLst/>
                          <a:latin typeface="Calibri"/>
                        </a:rPr>
                        <a:t>18</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r>
              <a:tr h="179531">
                <a:tc>
                  <a:txBody>
                    <a:bodyPr/>
                    <a:lstStyle/>
                    <a:p>
                      <a:pPr algn="l" rtl="0" fontAlgn="ctr"/>
                      <a:r>
                        <a:rPr lang="en-US" sz="800" b="0" i="0" u="none" strike="noStrike" dirty="0">
                          <a:solidFill>
                            <a:srgbClr val="63666A"/>
                          </a:solidFill>
                          <a:effectLst/>
                          <a:latin typeface="Calibri"/>
                        </a:rPr>
                        <a:t>Dan Zerafa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RxClaim</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rgbClr val="63666A"/>
                      </a:solidFill>
                      <a:prstDash val="solid"/>
                      <a:round/>
                      <a:headEnd type="none" w="med" len="med"/>
                      <a:tailEnd type="none" w="med" len="med"/>
                    </a:lnT>
                    <a:lnB>
                      <a:noFill/>
                    </a:lnB>
                  </a:tcPr>
                </a:tc>
              </a:tr>
              <a:tr h="179531">
                <a:tc>
                  <a:txBody>
                    <a:bodyPr/>
                    <a:lstStyle/>
                    <a:p>
                      <a:pPr algn="l" rtl="0" fontAlgn="ctr"/>
                      <a:r>
                        <a:rPr lang="en-US" sz="800" b="0" i="0" u="none" strike="noStrike" dirty="0">
                          <a:solidFill>
                            <a:srgbClr val="63666A"/>
                          </a:solidFill>
                          <a:effectLst/>
                          <a:latin typeface="Calibri"/>
                        </a:rPr>
                        <a:t>Dan Zerafa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2018 Additional Demand</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7</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2</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2</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2</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a:noFill/>
                    </a:lnB>
                  </a:tcPr>
                </a:tc>
              </a:tr>
              <a:tr h="179531">
                <a:tc>
                  <a:txBody>
                    <a:bodyPr/>
                    <a:lstStyle/>
                    <a:p>
                      <a:pPr algn="l" rtl="0" fontAlgn="ctr"/>
                      <a:r>
                        <a:rPr lang="en-US" sz="800" b="0" i="0" u="none" strike="noStrike" dirty="0">
                          <a:solidFill>
                            <a:srgbClr val="63666A"/>
                          </a:solidFill>
                          <a:effectLst/>
                          <a:latin typeface="Calibri"/>
                        </a:rPr>
                        <a:t>Jim Park</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Jim High</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Cigna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r>
              <a:tr h="179531">
                <a:tc>
                  <a:txBody>
                    <a:bodyPr/>
                    <a:lstStyle/>
                    <a:p>
                      <a:pPr algn="l" rtl="0" fontAlgn="ctr"/>
                      <a:r>
                        <a:rPr lang="en-US" sz="900" b="1" i="0" u="none" strike="noStrike" dirty="0">
                          <a:solidFill>
                            <a:srgbClr val="63666A"/>
                          </a:solidFill>
                          <a:effectLst/>
                          <a:latin typeface="Calibri"/>
                        </a:rPr>
                        <a:t>Christina</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Dawn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RxParallel</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900" b="1" i="0" u="none" strike="noStrike" dirty="0">
                          <a:solidFill>
                            <a:srgbClr val="63666A"/>
                          </a:solidFill>
                          <a:effectLst/>
                          <a:latin typeface="Calibri"/>
                        </a:rPr>
                        <a:t>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3</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0</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smtClean="0">
                          <a:solidFill>
                            <a:srgbClr val="63666A"/>
                          </a:solidFill>
                          <a:effectLst/>
                          <a:latin typeface="Calibri"/>
                        </a:rPr>
                        <a:t>3</a:t>
                      </a:r>
                      <a:endParaRPr lang="en-US" sz="1100" b="1" i="0" u="none" strike="noStrike" dirty="0">
                        <a:solidFill>
                          <a:srgbClr val="63666A"/>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531">
                <a:tc>
                  <a:txBody>
                    <a:bodyPr/>
                    <a:lstStyle/>
                    <a:p>
                      <a:pPr algn="l" rtl="0" fontAlgn="ctr"/>
                      <a:r>
                        <a:rPr lang="en-US" sz="900" b="1" i="0" u="none" strike="noStrike" dirty="0">
                          <a:solidFill>
                            <a:srgbClr val="63666A"/>
                          </a:solidFill>
                          <a:effectLst/>
                          <a:latin typeface="Calibri"/>
                        </a:rPr>
                        <a:t>Kim Jackson</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 </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Release / Operational Management</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900" b="1" i="0" u="none" strike="noStrike" dirty="0">
                          <a:solidFill>
                            <a:srgbClr val="63666A"/>
                          </a:solidFill>
                          <a:effectLst/>
                          <a:latin typeface="Calibri"/>
                        </a:rPr>
                        <a:t>4</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2</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smtClean="0">
                          <a:solidFill>
                            <a:srgbClr val="63666A"/>
                          </a:solidFill>
                          <a:effectLst/>
                          <a:latin typeface="Calibri"/>
                        </a:rPr>
                        <a:t>1</a:t>
                      </a:r>
                      <a:endParaRPr lang="en-US" sz="800" b="0" i="0" u="none" strike="noStrike" dirty="0">
                        <a:solidFill>
                          <a:srgbClr val="63666A"/>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marL="0" algn="ctr" defTabSz="457200" rtl="0" eaLnBrk="1" fontAlgn="ctr" latinLnBrk="0" hangingPunct="1"/>
                      <a:r>
                        <a:rPr lang="en-US" sz="800" b="0" i="0" u="none" strike="noStrike" kern="1200" dirty="0">
                          <a:solidFill>
                            <a:srgbClr val="63666A"/>
                          </a:solidFill>
                          <a:effectLst/>
                          <a:latin typeface="Calibri"/>
                          <a:ea typeface="+mn-ea"/>
                          <a:cs typeface="+mn-cs"/>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marL="0" algn="ctr" defTabSz="457200" rtl="0" eaLnBrk="1" fontAlgn="ctr" latinLnBrk="0" hangingPunct="1"/>
                      <a:r>
                        <a:rPr lang="en-US" sz="1100" b="1" i="0" u="none" strike="noStrike" kern="1200" dirty="0" smtClean="0">
                          <a:solidFill>
                            <a:srgbClr val="63666A"/>
                          </a:solidFill>
                          <a:effectLst/>
                          <a:latin typeface="Calibri"/>
                          <a:ea typeface="+mn-ea"/>
                          <a:cs typeface="+mn-cs"/>
                        </a:rPr>
                        <a:t>4</a:t>
                      </a:r>
                      <a:endParaRPr lang="en-US" sz="1100" b="1" i="0" u="none" strike="noStrike" kern="1200" dirty="0">
                        <a:solidFill>
                          <a:srgbClr val="63666A"/>
                        </a:solidFill>
                        <a:effectLst/>
                        <a:latin typeface="Calibri"/>
                        <a:ea typeface="+mn-ea"/>
                        <a:cs typeface="+mn-cs"/>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531">
                <a:tc>
                  <a:txBody>
                    <a:bodyPr/>
                    <a:lstStyle/>
                    <a:p>
                      <a:pPr algn="l" rtl="0" fontAlgn="ctr"/>
                      <a:r>
                        <a:rPr lang="en-US" sz="900" b="1" i="0" u="none" strike="noStrike" dirty="0">
                          <a:solidFill>
                            <a:srgbClr val="63666A"/>
                          </a:solidFill>
                          <a:effectLst/>
                          <a:latin typeface="Calibri"/>
                        </a:rPr>
                        <a:t>Bill Meyer</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Amie</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l" rtl="0" fontAlgn="ctr"/>
                      <a:r>
                        <a:rPr lang="en-US" sz="800" b="0" i="0" u="none" strike="noStrike" dirty="0">
                          <a:solidFill>
                            <a:srgbClr val="63666A"/>
                          </a:solidFill>
                          <a:effectLst/>
                          <a:latin typeface="Calibri"/>
                        </a:rPr>
                        <a:t>Ab-Initio</a:t>
                      </a:r>
                    </a:p>
                  </a:txBody>
                  <a:tcPr marL="857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900" b="1"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6</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800" b="0" i="0" u="none" strike="noStrike" dirty="0">
                          <a:solidFill>
                            <a:srgbClr val="63666A"/>
                          </a:solidFill>
                          <a:effectLst/>
                          <a:latin typeface="Calibri"/>
                        </a:rPr>
                        <a:t>0</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tcPr>
                </a:tc>
                <a:tc>
                  <a:txBody>
                    <a:bodyPr/>
                    <a:lstStyle/>
                    <a:p>
                      <a:pPr algn="ctr" rtl="0" fontAlgn="ctr"/>
                      <a:r>
                        <a:rPr lang="en-US" sz="1100" b="1" i="0" u="none" strike="noStrike" dirty="0" smtClean="0">
                          <a:solidFill>
                            <a:srgbClr val="63666A"/>
                          </a:solidFill>
                          <a:effectLst/>
                          <a:latin typeface="Calibri"/>
                        </a:rPr>
                        <a:t>6</a:t>
                      </a:r>
                      <a:endParaRPr lang="en-US" sz="1100" b="1" i="0" u="none" strike="noStrike" dirty="0">
                        <a:solidFill>
                          <a:srgbClr val="63666A"/>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9531">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a:noFill/>
                    </a:lnR>
                    <a:lnT w="12700" cap="flat" cmpd="sng" algn="ctr">
                      <a:solidFill>
                        <a:srgbClr val="63666A"/>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a:noFill/>
                    </a:lnB>
                  </a:tcPr>
                </a:tc>
                <a:tc>
                  <a:txBody>
                    <a:bodyPr/>
                    <a:lstStyle/>
                    <a:p>
                      <a:pPr algn="ctr" rtl="0" fontAlgn="ctr"/>
                      <a:r>
                        <a:rPr lang="en-US" sz="1100" b="1" i="0" u="none" strike="noStrike" dirty="0">
                          <a:solidFill>
                            <a:srgbClr val="FFFFFF"/>
                          </a:solidFill>
                          <a:effectLst/>
                          <a:latin typeface="Calibri"/>
                        </a:rPr>
                        <a:t>Total</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smtClean="0">
                          <a:solidFill>
                            <a:srgbClr val="FFFFFF"/>
                          </a:solidFill>
                          <a:effectLst/>
                          <a:latin typeface="Calibri"/>
                        </a:rPr>
                        <a:t>236</a:t>
                      </a:r>
                      <a:endParaRPr lang="en-US" sz="1100" b="1" i="0" u="none" strike="noStrike" dirty="0">
                        <a:solidFill>
                          <a:srgbClr val="FFFFFF"/>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smtClean="0">
                          <a:solidFill>
                            <a:srgbClr val="FFFFFF"/>
                          </a:solidFill>
                          <a:effectLst/>
                          <a:latin typeface="Calibri"/>
                        </a:rPr>
                        <a:t>220</a:t>
                      </a:r>
                      <a:endParaRPr lang="en-US" sz="1100" b="1" i="0" u="none" strike="noStrike" dirty="0">
                        <a:solidFill>
                          <a:srgbClr val="FFFFFF"/>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smtClean="0">
                          <a:solidFill>
                            <a:srgbClr val="FFFFFF"/>
                          </a:solidFill>
                          <a:effectLst/>
                          <a:latin typeface="Calibri"/>
                        </a:rPr>
                        <a:t>2</a:t>
                      </a:r>
                      <a:endParaRPr lang="en-US" sz="1100" b="1" i="0" u="none" strike="noStrike" dirty="0">
                        <a:solidFill>
                          <a:srgbClr val="FFFFFF"/>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1</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smtClean="0">
                          <a:solidFill>
                            <a:srgbClr val="FFFFFF"/>
                          </a:solidFill>
                          <a:effectLst/>
                          <a:latin typeface="Calibri"/>
                        </a:rPr>
                        <a:t>3</a:t>
                      </a:r>
                      <a:endParaRPr lang="en-US" sz="1100" b="1" i="0" u="none" strike="noStrike" dirty="0">
                        <a:solidFill>
                          <a:srgbClr val="FFFFFF"/>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smtClean="0">
                          <a:solidFill>
                            <a:srgbClr val="FFFFFF"/>
                          </a:solidFill>
                          <a:effectLst/>
                          <a:latin typeface="Calibri"/>
                        </a:rPr>
                        <a:t>2</a:t>
                      </a:r>
                      <a:endParaRPr lang="en-US" sz="1100" b="1" i="0" u="none" strike="noStrike" dirty="0">
                        <a:solidFill>
                          <a:srgbClr val="FFFFFF"/>
                        </a:solidFill>
                        <a:effectLst/>
                        <a:latin typeface="Calibri"/>
                      </a:endParaRP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ctr" rtl="0" fontAlgn="ctr"/>
                      <a:r>
                        <a:rPr lang="en-US" sz="1100" b="1" i="0" u="none" strike="noStrike" dirty="0">
                          <a:solidFill>
                            <a:srgbClr val="FFFFFF"/>
                          </a:solidFill>
                          <a:effectLst/>
                          <a:latin typeface="Calibri"/>
                        </a:rPr>
                        <a:t>9</a:t>
                      </a:r>
                    </a:p>
                  </a:txBody>
                  <a:tcPr marL="9525" marR="9525" marT="9525" marB="0" anchor="ctr">
                    <a:lnL w="12700" cap="flat" cmpd="sng" algn="ctr">
                      <a:solidFill>
                        <a:srgbClr val="63666A"/>
                      </a:solidFill>
                      <a:prstDash val="solid"/>
                      <a:round/>
                      <a:headEnd type="none" w="med" len="med"/>
                      <a:tailEnd type="none" w="med" len="med"/>
                    </a:lnL>
                    <a:lnR w="12700" cap="flat" cmpd="sng" algn="ctr">
                      <a:solidFill>
                        <a:srgbClr val="63666A"/>
                      </a:solidFill>
                      <a:prstDash val="solid"/>
                      <a:round/>
                      <a:headEnd type="none" w="med" len="med"/>
                      <a:tailEnd type="none" w="med" len="med"/>
                    </a:lnR>
                    <a:lnT w="12700" cap="flat" cmpd="sng" algn="ctr">
                      <a:solidFill>
                        <a:srgbClr val="63666A"/>
                      </a:solidFill>
                      <a:prstDash val="solid"/>
                      <a:round/>
                      <a:headEnd type="none" w="med" len="med"/>
                      <a:tailEnd type="none" w="med" len="med"/>
                    </a:lnT>
                    <a:lnB w="12700" cap="flat" cmpd="sng" algn="ctr">
                      <a:solidFill>
                        <a:srgbClr val="63666A"/>
                      </a:solidFill>
                      <a:prstDash val="solid"/>
                      <a:round/>
                      <a:headEnd type="none" w="med" len="med"/>
                      <a:tailEnd type="none" w="med" len="med"/>
                    </a:lnB>
                    <a:solidFill>
                      <a:srgbClr val="D45D00"/>
                    </a:solidFill>
                  </a:tcPr>
                </a:tc>
                <a:tc>
                  <a:txBody>
                    <a:bodyPr/>
                    <a:lstStyle/>
                    <a:p>
                      <a:pPr algn="l" fontAlgn="b"/>
                      <a:endParaRPr lang="en-US" sz="1100" b="0" i="0" u="none" strike="noStrike" dirty="0">
                        <a:solidFill>
                          <a:srgbClr val="000000"/>
                        </a:solidFill>
                        <a:effectLst/>
                        <a:latin typeface="Calibri"/>
                      </a:endParaRPr>
                    </a:p>
                  </a:txBody>
                  <a:tcPr marL="9525" marR="9525" marT="9525" marB="0" anchor="b">
                    <a:lnL w="12700" cap="flat" cmpd="sng" algn="ctr">
                      <a:solidFill>
                        <a:srgbClr val="63666A"/>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bl>
          </a:graphicData>
        </a:graphic>
      </p:graphicFrame>
    </p:spTree>
    <p:extLst>
      <p:ext uri="{BB962C8B-B14F-4D97-AF65-F5344CB8AC3E}">
        <p14:creationId xmlns:p14="http://schemas.microsoft.com/office/powerpoint/2010/main" val="15535404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2"/>
            <a:ext cx="8224838" cy="611188"/>
          </a:xfrm>
        </p:spPr>
        <p:txBody>
          <a:bodyPr/>
          <a:lstStyle/>
          <a:p>
            <a:r>
              <a:rPr lang="en-US" b="1" dirty="0" smtClean="0">
                <a:cs typeface="Calibri" panose="020F0502020204030204" pitchFamily="34" charset="0"/>
              </a:rPr>
              <a:t>Utilization - Current and Forecast</a:t>
            </a:r>
            <a:endParaRPr lang="en-US" dirty="0">
              <a:solidFill>
                <a:srgbClr val="FF0000"/>
              </a:solidFill>
              <a:cs typeface="Calibri" panose="020F0502020204030204" pitchFamily="34" charset="0"/>
            </a:endParaRPr>
          </a:p>
        </p:txBody>
      </p:sp>
      <p:sp>
        <p:nvSpPr>
          <p:cNvPr id="16" name="TextBox 15"/>
          <p:cNvSpPr txBox="1"/>
          <p:nvPr/>
        </p:nvSpPr>
        <p:spPr>
          <a:xfrm>
            <a:off x="1524000" y="838206"/>
            <a:ext cx="2590800" cy="276999"/>
          </a:xfrm>
          <a:prstGeom prst="rect">
            <a:avLst/>
          </a:prstGeom>
          <a:noFill/>
        </p:spPr>
        <p:txBody>
          <a:bodyPr wrap="square" rtlCol="0">
            <a:spAutoFit/>
          </a:bodyPr>
          <a:lstStyle/>
          <a:p>
            <a:r>
              <a:rPr lang="en-US" sz="1200" b="1" dirty="0" smtClean="0">
                <a:latin typeface="Calibri" panose="020F0502020204030204" pitchFamily="34" charset="0"/>
              </a:rPr>
              <a:t>Utilization – Q4 2017</a:t>
            </a:r>
            <a:endParaRPr lang="en-US" sz="1200" b="1" dirty="0">
              <a:latin typeface="Calibri" panose="020F0502020204030204" pitchFamily="34" charset="0"/>
            </a:endParaRPr>
          </a:p>
        </p:txBody>
      </p:sp>
      <p:sp>
        <p:nvSpPr>
          <p:cNvPr id="14" name="Rounded Rectangle 13"/>
          <p:cNvSpPr/>
          <p:nvPr/>
        </p:nvSpPr>
        <p:spPr bwMode="auto">
          <a:xfrm>
            <a:off x="5257800" y="976700"/>
            <a:ext cx="3505200" cy="5271701"/>
          </a:xfrm>
          <a:prstGeom prst="round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eaLnBrk="0" fontAlgn="base" hangingPunct="0">
              <a:lnSpc>
                <a:spcPct val="95000"/>
              </a:lnSpc>
              <a:spcBef>
                <a:spcPct val="0"/>
              </a:spcBef>
              <a:spcAft>
                <a:spcPct val="0"/>
              </a:spcAft>
            </a:pPr>
            <a:r>
              <a:rPr lang="en-US" sz="1400" b="1" u="sng" dirty="0" smtClean="0">
                <a:solidFill>
                  <a:schemeClr val="bg1">
                    <a:lumMod val="50000"/>
                  </a:schemeClr>
                </a:solidFill>
                <a:latin typeface="Calibri" panose="020F0502020204030204" pitchFamily="34" charset="0"/>
                <a:ea typeface="Arial Unicode MS" charset="0"/>
                <a:cs typeface="Arial Unicode MS" charset="0"/>
              </a:rPr>
              <a:t>Q4 2017:</a:t>
            </a:r>
            <a:endParaRPr lang="en-US" sz="1400" b="1" u="sng" dirty="0">
              <a:solidFill>
                <a:schemeClr val="bg1">
                  <a:lumMod val="50000"/>
                </a:schemeClr>
              </a:solidFill>
              <a:latin typeface="Calibri" panose="020F0502020204030204" pitchFamily="34" charset="0"/>
              <a:ea typeface="Arial Unicode MS" charset="0"/>
              <a:cs typeface="Arial Unicode MS" charset="0"/>
            </a:endParaRPr>
          </a:p>
          <a:p>
            <a:pPr lvl="1" eaLnBrk="0" fontAlgn="base" hangingPunct="0">
              <a:lnSpc>
                <a:spcPct val="95000"/>
              </a:lnSpc>
              <a:spcBef>
                <a:spcPct val="0"/>
              </a:spcBef>
              <a:spcAft>
                <a:spcPct val="0"/>
              </a:spcAft>
            </a:pPr>
            <a:endParaRPr lang="en-US" sz="1400" dirty="0" smtClean="0">
              <a:solidFill>
                <a:schemeClr val="bg1">
                  <a:lumMod val="50000"/>
                </a:schemeClr>
              </a:solidFill>
              <a:latin typeface="Calibri" panose="020F0502020204030204" pitchFamily="34" charset="0"/>
              <a:ea typeface="Arial Unicode MS" charset="0"/>
              <a:cs typeface="Arial Unicode MS" charset="0"/>
            </a:endParaRPr>
          </a:p>
          <a:p>
            <a:pPr lvl="1" eaLnBrk="0" fontAlgn="base" hangingPunct="0">
              <a:lnSpc>
                <a:spcPct val="95000"/>
              </a:lnSpc>
              <a:spcBef>
                <a:spcPct val="0"/>
              </a:spcBef>
              <a:spcAft>
                <a:spcPct val="0"/>
              </a:spcAft>
            </a:pPr>
            <a:r>
              <a:rPr lang="en-US" sz="1400" dirty="0" smtClean="0">
                <a:solidFill>
                  <a:schemeClr val="bg1">
                    <a:lumMod val="50000"/>
                  </a:schemeClr>
                </a:solidFill>
                <a:latin typeface="Calibri" panose="020F0502020204030204" pitchFamily="34" charset="0"/>
                <a:ea typeface="Arial Unicode MS" charset="0"/>
                <a:cs typeface="Arial Unicode MS" charset="0"/>
              </a:rPr>
              <a:t>Reasons </a:t>
            </a:r>
            <a:r>
              <a:rPr lang="en-US" sz="1400" dirty="0">
                <a:solidFill>
                  <a:schemeClr val="bg1">
                    <a:lumMod val="50000"/>
                  </a:schemeClr>
                </a:solidFill>
                <a:latin typeface="Calibri" panose="020F0502020204030204" pitchFamily="34" charset="0"/>
                <a:ea typeface="Arial Unicode MS" charset="0"/>
                <a:cs typeface="Arial Unicode MS" charset="0"/>
              </a:rPr>
              <a:t>for </a:t>
            </a:r>
            <a:r>
              <a:rPr lang="en-US" sz="1400" dirty="0" smtClean="0">
                <a:solidFill>
                  <a:schemeClr val="bg1">
                    <a:lumMod val="50000"/>
                  </a:schemeClr>
                </a:solidFill>
                <a:latin typeface="Calibri" panose="020F0502020204030204" pitchFamily="34" charset="0"/>
                <a:ea typeface="Arial Unicode MS" charset="0"/>
                <a:cs typeface="Arial Unicode MS" charset="0"/>
              </a:rPr>
              <a:t>High TAFW :</a:t>
            </a:r>
            <a:endParaRPr lang="en-US" sz="1400" dirty="0">
              <a:solidFill>
                <a:schemeClr val="bg1">
                  <a:lumMod val="50000"/>
                </a:schemeClr>
              </a:solidFill>
              <a:latin typeface="Calibri" panose="020F0502020204030204" pitchFamily="34" charset="0"/>
              <a:ea typeface="Arial Unicode MS" charset="0"/>
              <a:cs typeface="Arial Unicode MS" charset="0"/>
            </a:endParaRPr>
          </a:p>
          <a:p>
            <a:pPr marL="742950" lvl="1"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2 </a:t>
            </a:r>
            <a:r>
              <a:rPr lang="en-US" sz="1400" dirty="0">
                <a:solidFill>
                  <a:schemeClr val="bg1">
                    <a:lumMod val="50000"/>
                  </a:schemeClr>
                </a:solidFill>
                <a:latin typeface="Calibri" panose="020F0502020204030204" pitchFamily="34" charset="0"/>
                <a:ea typeface="Arial Unicode MS" charset="0"/>
                <a:cs typeface="Arial Unicode MS" charset="0"/>
              </a:rPr>
              <a:t>days of holiday in Oct, 2017</a:t>
            </a:r>
            <a:r>
              <a:rPr lang="en-US" sz="1400" dirty="0" smtClean="0">
                <a:solidFill>
                  <a:schemeClr val="bg1">
                    <a:lumMod val="50000"/>
                  </a:schemeClr>
                </a:solidFill>
                <a:latin typeface="Calibri" panose="020F0502020204030204" pitchFamily="34" charset="0"/>
                <a:ea typeface="Arial Unicode MS" charset="0"/>
                <a:cs typeface="Arial Unicode MS" charset="0"/>
              </a:rPr>
              <a:t>.</a:t>
            </a:r>
          </a:p>
          <a:p>
            <a:pPr marL="742950" lvl="1" indent="-285750" eaLnBrk="0" fontAlgn="base" hangingPunct="0">
              <a:lnSpc>
                <a:spcPct val="95000"/>
              </a:lnSpc>
              <a:spcBef>
                <a:spcPct val="0"/>
              </a:spcBef>
              <a:spcAft>
                <a:spcPct val="0"/>
              </a:spcAft>
              <a:buFont typeface="Arial" panose="020B0604020202020204" pitchFamily="34" charset="0"/>
              <a:buChar char="•"/>
            </a:pPr>
            <a:r>
              <a:rPr lang="en-US" sz="1400" dirty="0">
                <a:solidFill>
                  <a:schemeClr val="bg1">
                    <a:lumMod val="50000"/>
                  </a:schemeClr>
                </a:solidFill>
                <a:latin typeface="Calibri" panose="020F0502020204030204" pitchFamily="34" charset="0"/>
                <a:ea typeface="Arial Unicode MS" charset="0"/>
                <a:cs typeface="Arial Unicode MS" charset="0"/>
              </a:rPr>
              <a:t>Planned leaves due to Diwali Festival</a:t>
            </a:r>
          </a:p>
          <a:p>
            <a:pPr marL="742950" lvl="1"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Modernization – Some KT hours due to Resource Movement </a:t>
            </a:r>
          </a:p>
          <a:p>
            <a:pPr marL="742950" lvl="1" indent="-285750" eaLnBrk="0" fontAlgn="base" hangingPunct="0">
              <a:lnSpc>
                <a:spcPct val="95000"/>
              </a:lnSpc>
              <a:spcBef>
                <a:spcPct val="0"/>
              </a:spcBef>
              <a:spcAft>
                <a:spcPct val="0"/>
              </a:spcAft>
              <a:buFont typeface="Arial" panose="020B0604020202020204" pitchFamily="34" charset="0"/>
              <a:buChar char="•"/>
            </a:pPr>
            <a:endParaRPr lang="en-US" sz="1400" dirty="0">
              <a:solidFill>
                <a:schemeClr val="bg1">
                  <a:lumMod val="50000"/>
                </a:schemeClr>
              </a:solidFill>
              <a:latin typeface="Calibri" panose="020F0502020204030204" pitchFamily="34" charset="0"/>
              <a:ea typeface="Arial Unicode MS" charset="0"/>
              <a:cs typeface="Arial Unicode MS" charset="0"/>
            </a:endParaRPr>
          </a:p>
          <a:p>
            <a:pPr eaLnBrk="0" fontAlgn="base" hangingPunct="0">
              <a:lnSpc>
                <a:spcPct val="95000"/>
              </a:lnSpc>
              <a:spcBef>
                <a:spcPct val="0"/>
              </a:spcBef>
              <a:spcAft>
                <a:spcPct val="0"/>
              </a:spcAft>
            </a:pPr>
            <a:endParaRPr lang="en-US" sz="1400" b="1" u="sng" dirty="0" smtClean="0">
              <a:solidFill>
                <a:schemeClr val="bg1">
                  <a:lumMod val="50000"/>
                </a:schemeClr>
              </a:solidFill>
              <a:latin typeface="Calibri" panose="020F0502020204030204" pitchFamily="34" charset="0"/>
              <a:ea typeface="Arial Unicode MS" charset="0"/>
              <a:cs typeface="Arial Unicode MS" charset="0"/>
            </a:endParaRPr>
          </a:p>
          <a:p>
            <a:pPr eaLnBrk="0" fontAlgn="base" hangingPunct="0">
              <a:lnSpc>
                <a:spcPct val="95000"/>
              </a:lnSpc>
              <a:spcBef>
                <a:spcPct val="0"/>
              </a:spcBef>
              <a:spcAft>
                <a:spcPct val="0"/>
              </a:spcAft>
            </a:pPr>
            <a:r>
              <a:rPr lang="en-US" sz="1400" b="1" u="sng" dirty="0" smtClean="0">
                <a:solidFill>
                  <a:schemeClr val="bg1">
                    <a:lumMod val="50000"/>
                  </a:schemeClr>
                </a:solidFill>
                <a:latin typeface="Calibri" panose="020F0502020204030204" pitchFamily="34" charset="0"/>
                <a:ea typeface="Arial Unicode MS" charset="0"/>
                <a:cs typeface="Arial Unicode MS" charset="0"/>
              </a:rPr>
              <a:t>Jan’18:</a:t>
            </a:r>
            <a:endParaRPr lang="en-US" sz="1400" b="1" u="sng" dirty="0">
              <a:solidFill>
                <a:schemeClr val="bg1">
                  <a:lumMod val="50000"/>
                </a:schemeClr>
              </a:solidFill>
              <a:latin typeface="Calibri" panose="020F0502020204030204" pitchFamily="34" charset="0"/>
              <a:ea typeface="Arial Unicode MS" charset="0"/>
              <a:cs typeface="Arial Unicode MS" charset="0"/>
            </a:endParaRPr>
          </a:p>
          <a:p>
            <a:pPr marL="285750" indent="-285750" eaLnBrk="0" fontAlgn="base" hangingPunct="0">
              <a:lnSpc>
                <a:spcPct val="95000"/>
              </a:lnSpc>
              <a:spcBef>
                <a:spcPct val="0"/>
              </a:spcBef>
              <a:spcAft>
                <a:spcPct val="0"/>
              </a:spcAft>
              <a:buFont typeface="Arial" panose="020B0604020202020204" pitchFamily="34" charset="0"/>
              <a:buChar char="•"/>
            </a:pPr>
            <a:endParaRPr lang="en-US" sz="1400" dirty="0" smtClean="0">
              <a:solidFill>
                <a:schemeClr val="bg1">
                  <a:lumMod val="50000"/>
                </a:schemeClr>
              </a:solidFill>
              <a:latin typeface="Calibri" panose="020F0502020204030204" pitchFamily="34" charset="0"/>
              <a:ea typeface="Arial Unicode MS" charset="0"/>
              <a:cs typeface="Arial Unicode MS" charset="0"/>
            </a:endParaRPr>
          </a:p>
          <a:p>
            <a:pPr marL="285750" indent="-285750" eaLnBrk="0" fontAlgn="base" hangingPunct="0">
              <a:lnSpc>
                <a:spcPct val="95000"/>
              </a:lnSpc>
              <a:spcBef>
                <a:spcPct val="0"/>
              </a:spcBef>
              <a:spcAft>
                <a:spcPct val="0"/>
              </a:spcAft>
              <a:buFont typeface="Arial" panose="020B0604020202020204" pitchFamily="34" charset="0"/>
              <a:buChar char="•"/>
            </a:pPr>
            <a:r>
              <a:rPr lang="en-US" sz="1400" dirty="0">
                <a:solidFill>
                  <a:schemeClr val="bg1">
                    <a:lumMod val="50000"/>
                  </a:schemeClr>
                </a:solidFill>
                <a:latin typeface="Calibri" panose="020F0502020204030204" pitchFamily="34" charset="0"/>
                <a:ea typeface="Arial Unicode MS" charset="0"/>
                <a:cs typeface="Arial Unicode MS" charset="0"/>
              </a:rPr>
              <a:t>High </a:t>
            </a:r>
            <a:r>
              <a:rPr lang="en-US" sz="1400" dirty="0" smtClean="0">
                <a:solidFill>
                  <a:schemeClr val="bg1">
                    <a:lumMod val="50000"/>
                  </a:schemeClr>
                </a:solidFill>
                <a:latin typeface="Calibri" panose="020F0502020204030204" pitchFamily="34" charset="0"/>
                <a:ea typeface="Arial Unicode MS" charset="0"/>
                <a:cs typeface="Arial Unicode MS" charset="0"/>
              </a:rPr>
              <a:t>(15-20%) </a:t>
            </a:r>
            <a:r>
              <a:rPr lang="en-US" sz="1400" dirty="0">
                <a:solidFill>
                  <a:schemeClr val="bg1">
                    <a:lumMod val="50000"/>
                  </a:schemeClr>
                </a:solidFill>
                <a:latin typeface="Calibri" panose="020F0502020204030204" pitchFamily="34" charset="0"/>
                <a:ea typeface="Arial Unicode MS" charset="0"/>
                <a:cs typeface="Arial Unicode MS" charset="0"/>
              </a:rPr>
              <a:t>TAFW </a:t>
            </a:r>
            <a:r>
              <a:rPr lang="en-US" sz="1400" dirty="0" smtClean="0">
                <a:solidFill>
                  <a:schemeClr val="bg1">
                    <a:lumMod val="50000"/>
                  </a:schemeClr>
                </a:solidFill>
                <a:latin typeface="Calibri" panose="020F0502020204030204" pitchFamily="34" charset="0"/>
                <a:ea typeface="Arial Unicode MS" charset="0"/>
                <a:cs typeface="Arial Unicode MS" charset="0"/>
              </a:rPr>
              <a:t>anticipated due to New Year holiday and festival vacation plans.</a:t>
            </a:r>
          </a:p>
          <a:p>
            <a:pPr marL="285750"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High Admin hours anticipated due to Agile trainings planned for the teams.</a:t>
            </a:r>
          </a:p>
          <a:p>
            <a:pPr marL="285750" indent="-285750" eaLnBrk="0" fontAlgn="base" hangingPunct="0">
              <a:lnSpc>
                <a:spcPct val="95000"/>
              </a:lnSpc>
              <a:spcBef>
                <a:spcPct val="0"/>
              </a:spcBef>
              <a:spcAft>
                <a:spcPct val="0"/>
              </a:spcAft>
              <a:buFont typeface="Arial" panose="020B0604020202020204" pitchFamily="34" charset="0"/>
              <a:buChar char="•"/>
            </a:pPr>
            <a:r>
              <a:rPr lang="en-US" sz="1400" dirty="0" smtClean="0">
                <a:solidFill>
                  <a:schemeClr val="bg1">
                    <a:lumMod val="50000"/>
                  </a:schemeClr>
                </a:solidFill>
                <a:latin typeface="Calibri" panose="020F0502020204030204" pitchFamily="34" charset="0"/>
                <a:ea typeface="Arial Unicode MS" charset="0"/>
                <a:cs typeface="Arial Unicode MS" charset="0"/>
              </a:rPr>
              <a:t>No KT hours expected</a:t>
            </a:r>
            <a:endParaRPr lang="en-US" sz="1400" dirty="0">
              <a:solidFill>
                <a:schemeClr val="bg1">
                  <a:lumMod val="50000"/>
                </a:schemeClr>
              </a:solidFill>
              <a:latin typeface="Calibri" panose="020F0502020204030204" pitchFamily="34" charset="0"/>
              <a:ea typeface="Arial Unicode MS" charset="0"/>
              <a:cs typeface="Arial Unicode MS" charset="0"/>
            </a:endParaRPr>
          </a:p>
        </p:txBody>
      </p:sp>
      <p:sp>
        <p:nvSpPr>
          <p:cNvPr id="9" name="TextBox 8"/>
          <p:cNvSpPr txBox="1"/>
          <p:nvPr/>
        </p:nvSpPr>
        <p:spPr>
          <a:xfrm>
            <a:off x="1524000" y="3657607"/>
            <a:ext cx="2743200" cy="276999"/>
          </a:xfrm>
          <a:prstGeom prst="rect">
            <a:avLst/>
          </a:prstGeom>
          <a:noFill/>
        </p:spPr>
        <p:txBody>
          <a:bodyPr wrap="square" rtlCol="0">
            <a:spAutoFit/>
          </a:bodyPr>
          <a:lstStyle/>
          <a:p>
            <a:r>
              <a:rPr lang="en-US" sz="1200" b="1" dirty="0" smtClean="0">
                <a:latin typeface="Calibri" panose="020F0502020204030204" pitchFamily="34" charset="0"/>
              </a:rPr>
              <a:t>Forecasted Utilization  - Jan </a:t>
            </a:r>
            <a:endParaRPr lang="en-US" sz="1200" b="1" dirty="0">
              <a:latin typeface="Calibri" panose="020F0502020204030204" pitchFamily="34" charset="0"/>
            </a:endParaRPr>
          </a:p>
        </p:txBody>
      </p:sp>
      <p:graphicFrame>
        <p:nvGraphicFramePr>
          <p:cNvPr id="8" name="Chart 7"/>
          <p:cNvGraphicFramePr>
            <a:graphicFrameLocks/>
          </p:cNvGraphicFramePr>
          <p:nvPr>
            <p:extLst>
              <p:ext uri="{D42A27DB-BD31-4B8C-83A1-F6EECF244321}">
                <p14:modId xmlns:p14="http://schemas.microsoft.com/office/powerpoint/2010/main" val="344769726"/>
              </p:ext>
            </p:extLst>
          </p:nvPr>
        </p:nvGraphicFramePr>
        <p:xfrm>
          <a:off x="381000" y="1124730"/>
          <a:ext cx="4663440" cy="23774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759805143"/>
              </p:ext>
            </p:extLst>
          </p:nvPr>
        </p:nvGraphicFramePr>
        <p:xfrm>
          <a:off x="381000" y="3934606"/>
          <a:ext cx="4663440" cy="23774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378611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Attrition Trend for 2017</a:t>
            </a:r>
            <a:endParaRPr lang="en-US" dirty="0">
              <a:solidFill>
                <a:srgbClr val="FF0000"/>
              </a:solidFill>
            </a:endParaRPr>
          </a:p>
        </p:txBody>
      </p:sp>
      <p:sp>
        <p:nvSpPr>
          <p:cNvPr id="203" name="Rectangle 202"/>
          <p:cNvSpPr/>
          <p:nvPr/>
        </p:nvSpPr>
        <p:spPr>
          <a:xfrm>
            <a:off x="5334000" y="4648208"/>
            <a:ext cx="2643206" cy="307777"/>
          </a:xfrm>
          <a:prstGeom prst="rect">
            <a:avLst/>
          </a:prstGeom>
        </p:spPr>
        <p:txBody>
          <a:bodyPr wrap="square">
            <a:spAutoFit/>
          </a:bodyPr>
          <a:lstStyle/>
          <a:p>
            <a:r>
              <a:rPr lang="en-US" sz="1400" b="1" dirty="0" smtClean="0">
                <a:solidFill>
                  <a:srgbClr val="FFFFFF"/>
                </a:solidFill>
              </a:rPr>
              <a:t>Next Steps</a:t>
            </a:r>
          </a:p>
        </p:txBody>
      </p:sp>
      <p:graphicFrame>
        <p:nvGraphicFramePr>
          <p:cNvPr id="24" name="Table 23"/>
          <p:cNvGraphicFramePr>
            <a:graphicFrameLocks noGrp="1"/>
          </p:cNvGraphicFramePr>
          <p:nvPr>
            <p:extLst>
              <p:ext uri="{D42A27DB-BD31-4B8C-83A1-F6EECF244321}">
                <p14:modId xmlns:p14="http://schemas.microsoft.com/office/powerpoint/2010/main" val="3128513179"/>
              </p:ext>
            </p:extLst>
          </p:nvPr>
        </p:nvGraphicFramePr>
        <p:xfrm>
          <a:off x="457200" y="4357099"/>
          <a:ext cx="8229600" cy="975376"/>
        </p:xfrm>
        <a:graphic>
          <a:graphicData uri="http://schemas.openxmlformats.org/drawingml/2006/table">
            <a:tbl>
              <a:tblPr firstRow="1" bandRow="1">
                <a:tableStyleId>{5940675A-B579-460E-94D1-54222C63F5DA}</a:tableStyleId>
              </a:tblPr>
              <a:tblGrid>
                <a:gridCol w="8229600"/>
              </a:tblGrid>
              <a:tr h="335288">
                <a:tc>
                  <a:txBody>
                    <a:bodyPr/>
                    <a:lstStyle/>
                    <a:p>
                      <a:pPr algn="ctr"/>
                      <a:r>
                        <a:rPr lang="en-US" sz="1600" b="1" dirty="0" smtClean="0">
                          <a:solidFill>
                            <a:schemeClr val="bg1"/>
                          </a:solidFill>
                          <a:latin typeface="Calibri" panose="020F0502020204030204" pitchFamily="34" charset="0"/>
                        </a:rPr>
                        <a:t>Highlights</a:t>
                      </a:r>
                      <a:endParaRPr lang="en-US" sz="1600" b="1" dirty="0">
                        <a:solidFill>
                          <a:schemeClr val="bg1"/>
                        </a:solidFill>
                        <a:latin typeface="Calibri" panose="020F0502020204030204" pitchFamily="34" charset="0"/>
                      </a:endParaRPr>
                    </a:p>
                  </a:txBody>
                  <a:tcPr marL="91437" marR="9143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640088">
                <a:tc>
                  <a:txBody>
                    <a:bodyPr/>
                    <a:lstStyle/>
                    <a:p>
                      <a:pPr marL="171450" marR="0" indent="-17145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Char char="•"/>
                        <a:tabLst/>
                        <a:defRPr/>
                      </a:pPr>
                      <a:r>
                        <a:rPr lang="en-US" sz="1200" kern="1200" baseline="0" dirty="0" smtClean="0">
                          <a:solidFill>
                            <a:schemeClr val="bg1">
                              <a:lumMod val="50000"/>
                            </a:schemeClr>
                          </a:solidFill>
                          <a:latin typeface="Calibri" panose="020F0502020204030204" pitchFamily="34" charset="0"/>
                          <a:ea typeface="+mn-ea"/>
                          <a:cs typeface="+mn-cs"/>
                        </a:rPr>
                        <a:t>Attrition is low as compare to broader organization &amp; industry</a:t>
                      </a:r>
                    </a:p>
                    <a:p>
                      <a:pPr marL="171450" marR="0" indent="-17145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Char char="•"/>
                        <a:tabLst/>
                        <a:defRPr/>
                      </a:pPr>
                      <a:r>
                        <a:rPr lang="en-US" sz="1200" baseline="0" dirty="0" smtClean="0">
                          <a:solidFill>
                            <a:schemeClr val="bg1">
                              <a:lumMod val="50000"/>
                            </a:schemeClr>
                          </a:solidFill>
                          <a:latin typeface="Calibri" panose="020F0502020204030204" pitchFamily="34" charset="0"/>
                        </a:rPr>
                        <a:t>Top performers' retention is high – 97%</a:t>
                      </a:r>
                    </a:p>
                    <a:p>
                      <a:pPr marL="0" marR="0" indent="0" algn="l" defTabSz="457200" rtl="0" eaLnBrk="1" fontAlgn="auto" latinLnBrk="0" hangingPunct="1">
                        <a:lnSpc>
                          <a:spcPct val="100000"/>
                        </a:lnSpc>
                        <a:spcBef>
                          <a:spcPts val="0"/>
                        </a:spcBef>
                        <a:spcAft>
                          <a:spcPts val="0"/>
                        </a:spcAft>
                        <a:buClr>
                          <a:srgbClr val="00B050"/>
                        </a:buClr>
                        <a:buSzPct val="125000"/>
                        <a:buFont typeface="Arial" panose="020B0604020202020204" pitchFamily="34" charset="0"/>
                        <a:buNone/>
                        <a:tabLst/>
                        <a:defRPr/>
                      </a:pPr>
                      <a:r>
                        <a:rPr lang="en-US" sz="1200" b="1" baseline="0" dirty="0" smtClean="0">
                          <a:solidFill>
                            <a:srgbClr val="FF0000"/>
                          </a:solidFill>
                          <a:latin typeface="Calibri" panose="020F0502020204030204" pitchFamily="34" charset="0"/>
                        </a:rPr>
                        <a:t>    </a:t>
                      </a:r>
                      <a:endParaRPr lang="en-US" sz="1100" baseline="0" dirty="0" smtClean="0">
                        <a:solidFill>
                          <a:schemeClr val="bg1">
                            <a:lumMod val="50000"/>
                          </a:schemeClr>
                        </a:solidFill>
                        <a:latin typeface="Calibri" panose="020F0502020204030204" pitchFamily="34" charset="0"/>
                      </a:endParaRPr>
                    </a:p>
                  </a:txBody>
                  <a:tcPr marL="91437" marR="91437" marT="45724" marB="45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6" name="Chart 5"/>
          <p:cNvGraphicFramePr>
            <a:graphicFrameLocks/>
          </p:cNvGraphicFramePr>
          <p:nvPr>
            <p:extLst>
              <p:ext uri="{D42A27DB-BD31-4B8C-83A1-F6EECF244321}">
                <p14:modId xmlns:p14="http://schemas.microsoft.com/office/powerpoint/2010/main" val="955525427"/>
              </p:ext>
            </p:extLst>
          </p:nvPr>
        </p:nvGraphicFramePr>
        <p:xfrm>
          <a:off x="457200" y="990600"/>
          <a:ext cx="8229600" cy="3276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453364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updates</a:t>
            </a:r>
            <a:endParaRPr lang="en-US" dirty="0"/>
          </a:p>
        </p:txBody>
      </p:sp>
    </p:spTree>
    <p:extLst>
      <p:ext uri="{BB962C8B-B14F-4D97-AF65-F5344CB8AC3E}">
        <p14:creationId xmlns:p14="http://schemas.microsoft.com/office/powerpoint/2010/main" val="191033573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Alternate Process 29"/>
          <p:cNvSpPr/>
          <p:nvPr/>
        </p:nvSpPr>
        <p:spPr bwMode="auto">
          <a:xfrm>
            <a:off x="459581" y="3810000"/>
            <a:ext cx="8224838" cy="2438400"/>
          </a:xfrm>
          <a:prstGeom prst="flowChartAlternateProcess">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403225" algn="ctr" eaLnBrk="0" hangingPunct="0">
              <a:spcAft>
                <a:spcPct val="0"/>
              </a:spcAft>
              <a:defRPr/>
            </a:pPr>
            <a:r>
              <a:rPr lang="en-US" sz="1000" b="1" u="sng"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Key Achievements / Functionalities Delivered</a:t>
            </a:r>
          </a:p>
          <a:p>
            <a:pPr marL="403225" eaLnBrk="0" hangingPunct="0">
              <a:spcAft>
                <a:spcPct val="0"/>
              </a:spcAft>
              <a:defRPr/>
            </a:pPr>
            <a:endParaRPr lang="en-US" sz="1000" b="1" dirty="0" smtClean="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EGWP Phase 1: Introduced new set of EGWP rules  to support complex benefits for members at POS in addition to  enhancement to the pricing logic for Medicare plans</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Enhancements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to NCPDP load programs to support additional data related to Pharmacy for government program compliance</a:t>
            </a:r>
          </a:p>
          <a:p>
            <a:pPr marL="274320" indent="-171450" eaLnBrk="0" hangingPunct="0">
              <a:spcBef>
                <a:spcPts val="600"/>
              </a:spcBef>
              <a:spcAft>
                <a:spcPct val="0"/>
              </a:spcAft>
              <a:buFont typeface="Arial" panose="020B0604020202020204" pitchFamily="34" charset="0"/>
              <a:buChar char="•"/>
              <a:defRPr/>
            </a:pP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Enhanced </a:t>
            </a: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Transitional Benefits logic to optionally pay drugs only up to a certain quantity as defined by the plan by introducing Daily Dose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restrictions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CalPERS Projects: To execute payments and remittance advices to members and pharmacies in support of the implementation of CalPERS. There are custom files and reports that require development using file layouts supplied by both entities.</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Cigna Projects: Updated the PA reporting/loading processes to extract/load the PAs multiple times during a day as needed by the Clients. Allow clients to load/extract additional data to the Pharmacy Cost Pricing Schedule using which the Plan finder files are generated.</a:t>
            </a:r>
          </a:p>
          <a:p>
            <a:pPr marL="274320" indent="-171450" eaLnBrk="0" hangingPunct="0">
              <a:spcBef>
                <a:spcPts val="600"/>
              </a:spcBef>
              <a:spcAft>
                <a:spcPct val="0"/>
              </a:spcAft>
              <a:buFont typeface="Arial" panose="020B0604020202020204" pitchFamily="34" charset="0"/>
              <a:buChar char="•"/>
              <a:defRPr/>
            </a:pPr>
            <a:r>
              <a:rPr lang="en-US" sz="1000" dirty="0">
                <a:solidFill>
                  <a:srgbClr val="000000"/>
                </a:solidFill>
                <a:latin typeface="Calibri" panose="020F0502020204030204" pitchFamily="34" charset="0"/>
                <a:ea typeface="Segoe UI" panose="020B0502040204020203" pitchFamily="34" charset="0"/>
                <a:cs typeface="Calibri" panose="020F0502020204030204" pitchFamily="34" charset="0"/>
              </a:rPr>
              <a:t>Other major Projects: Texas ERS Surcharge Reporting Project: To enhance RxClaim to calculate surcharge values based on client rules, record and report the same for payment and </a:t>
            </a:r>
            <a:r>
              <a:rPr lang="en-US" sz="1000" dirty="0" smtClean="0">
                <a:solidFill>
                  <a:srgbClr val="000000"/>
                </a:solidFill>
                <a:latin typeface="Calibri" panose="020F0502020204030204" pitchFamily="34" charset="0"/>
                <a:ea typeface="Segoe UI" panose="020B0502040204020203" pitchFamily="34" charset="0"/>
                <a:cs typeface="Calibri" panose="020F0502020204030204" pitchFamily="34" charset="0"/>
              </a:rPr>
              <a:t>billing.</a:t>
            </a:r>
          </a:p>
        </p:txBody>
      </p:sp>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Engagement Updates (BASE Releases)</a:t>
            </a:r>
            <a:endParaRPr lang="en-US" kern="0" dirty="0">
              <a:solidFill>
                <a:srgbClr val="FF0000"/>
              </a:solidFill>
              <a:cs typeface="Calibri" panose="020F050202020403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589901093"/>
              </p:ext>
            </p:extLst>
          </p:nvPr>
        </p:nvGraphicFramePr>
        <p:xfrm>
          <a:off x="762001" y="3354705"/>
          <a:ext cx="7239001" cy="274320"/>
        </p:xfrm>
        <a:graphic>
          <a:graphicData uri="http://schemas.openxmlformats.org/drawingml/2006/table">
            <a:tbl>
              <a:tblPr firstRow="1" bandRow="1">
                <a:tableStyleId>{5C22544A-7EE6-4342-B048-85BDC9FD1C3A}</a:tableStyleId>
              </a:tblPr>
              <a:tblGrid>
                <a:gridCol w="1034143"/>
                <a:gridCol w="1034143"/>
                <a:gridCol w="1034143"/>
                <a:gridCol w="1034143"/>
                <a:gridCol w="1034143"/>
                <a:gridCol w="1034143"/>
                <a:gridCol w="1034143"/>
              </a:tblGrid>
              <a:tr h="274320">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1</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3</a:t>
                      </a:r>
                      <a:endParaRPr lang="en-US" sz="1100" dirty="0">
                        <a:solidFill>
                          <a:srgbClr val="FF0000"/>
                        </a:solidFill>
                      </a:endParaRPr>
                    </a:p>
                  </a:txBody>
                  <a:tcPr>
                    <a:solidFill>
                      <a:schemeClr val="bg2">
                        <a:lumMod val="20000"/>
                        <a:lumOff val="80000"/>
                      </a:schemeClr>
                    </a:solidFill>
                  </a:tcPr>
                </a:tc>
                <a:tc>
                  <a:txBody>
                    <a:bodyPr/>
                    <a:lstStyle/>
                    <a:p>
                      <a:pPr algn="ctr"/>
                      <a:r>
                        <a:rPr lang="en-US" sz="1100" dirty="0" smtClean="0">
                          <a:solidFill>
                            <a:srgbClr val="FF0000"/>
                          </a:solidFill>
                        </a:rPr>
                        <a:t>5</a:t>
                      </a:r>
                      <a:endParaRPr lang="en-US" sz="1100" dirty="0">
                        <a:solidFill>
                          <a:srgbClr val="FF0000"/>
                        </a:solidFill>
                      </a:endParaRPr>
                    </a:p>
                  </a:txBody>
                  <a:tcPr>
                    <a:solidFill>
                      <a:schemeClr val="bg2">
                        <a:lumMod val="20000"/>
                        <a:lumOff val="80000"/>
                      </a:schemeClr>
                    </a:solidFill>
                  </a:tcPr>
                </a:tc>
              </a:tr>
            </a:tbl>
          </a:graphicData>
        </a:graphic>
      </p:graphicFrame>
      <p:sp>
        <p:nvSpPr>
          <p:cNvPr id="4" name="TextBox 3"/>
          <p:cNvSpPr txBox="1"/>
          <p:nvPr/>
        </p:nvSpPr>
        <p:spPr>
          <a:xfrm>
            <a:off x="-76200" y="3333749"/>
            <a:ext cx="914400" cy="253916"/>
          </a:xfrm>
          <a:prstGeom prst="rect">
            <a:avLst/>
          </a:prstGeom>
          <a:noFill/>
        </p:spPr>
        <p:txBody>
          <a:bodyPr wrap="square" rtlCol="0">
            <a:spAutoFit/>
          </a:bodyPr>
          <a:lstStyle/>
          <a:p>
            <a:r>
              <a:rPr lang="en-US" sz="1050" b="1" dirty="0" smtClean="0">
                <a:solidFill>
                  <a:srgbClr val="FF0000"/>
                </a:solidFill>
              </a:rPr>
              <a:t># Releases</a:t>
            </a:r>
            <a:endParaRPr lang="en-US" sz="1050" b="1" dirty="0">
              <a:solidFill>
                <a:srgbClr val="FF0000"/>
              </a:solidFill>
            </a:endParaRPr>
          </a:p>
        </p:txBody>
      </p:sp>
      <p:graphicFrame>
        <p:nvGraphicFramePr>
          <p:cNvPr id="9" name="Chart 8"/>
          <p:cNvGraphicFramePr>
            <a:graphicFrameLocks/>
          </p:cNvGraphicFramePr>
          <p:nvPr>
            <p:extLst>
              <p:ext uri="{D42A27DB-BD31-4B8C-83A1-F6EECF244321}">
                <p14:modId xmlns:p14="http://schemas.microsoft.com/office/powerpoint/2010/main" val="865144449"/>
              </p:ext>
            </p:extLst>
          </p:nvPr>
        </p:nvGraphicFramePr>
        <p:xfrm>
          <a:off x="41064" y="871643"/>
          <a:ext cx="8721936" cy="27859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625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61962" y="172707"/>
            <a:ext cx="788080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a:lstStyle>
          <a:p>
            <a:r>
              <a:rPr lang="en-US" b="1" kern="0" dirty="0" smtClean="0">
                <a:cs typeface="Calibri" panose="020F0502020204030204" pitchFamily="34" charset="0"/>
              </a:rPr>
              <a:t>BASE Releases Metrics</a:t>
            </a:r>
            <a:endParaRPr lang="en-US" kern="0" dirty="0">
              <a:solidFill>
                <a:srgbClr val="FF0000"/>
              </a:solidFill>
              <a:cs typeface="Calibri" panose="020F0502020204030204" pitchFamily="34" charset="0"/>
            </a:endParaRPr>
          </a:p>
        </p:txBody>
      </p:sp>
      <p:graphicFrame>
        <p:nvGraphicFramePr>
          <p:cNvPr id="16" name="Chart 15"/>
          <p:cNvGraphicFramePr>
            <a:graphicFrameLocks/>
          </p:cNvGraphicFramePr>
          <p:nvPr>
            <p:extLst>
              <p:ext uri="{D42A27DB-BD31-4B8C-83A1-F6EECF244321}">
                <p14:modId xmlns:p14="http://schemas.microsoft.com/office/powerpoint/2010/main" val="772046144"/>
              </p:ext>
            </p:extLst>
          </p:nvPr>
        </p:nvGraphicFramePr>
        <p:xfrm>
          <a:off x="304800" y="914400"/>
          <a:ext cx="4297680" cy="2209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3085727928"/>
              </p:ext>
            </p:extLst>
          </p:nvPr>
        </p:nvGraphicFramePr>
        <p:xfrm>
          <a:off x="4724400" y="914400"/>
          <a:ext cx="4297680" cy="2209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106663631"/>
              </p:ext>
            </p:extLst>
          </p:nvPr>
        </p:nvGraphicFramePr>
        <p:xfrm>
          <a:off x="304800" y="3276600"/>
          <a:ext cx="4297680" cy="2362200"/>
        </p:xfrm>
        <a:graphic>
          <a:graphicData uri="http://schemas.openxmlformats.org/drawingml/2006/chart">
            <c:chart xmlns:c="http://schemas.openxmlformats.org/drawingml/2006/chart" xmlns:r="http://schemas.openxmlformats.org/officeDocument/2006/relationships" r:id="rId5"/>
          </a:graphicData>
        </a:graphic>
      </p:graphicFrame>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478301"/>
            <a:ext cx="2752725"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304800" y="5715001"/>
            <a:ext cx="8389144" cy="769441"/>
          </a:xfrm>
          <a:prstGeom prst="rect">
            <a:avLst/>
          </a:prstGeom>
          <a:noFill/>
          <a:ln>
            <a:solidFill>
              <a:schemeClr val="accent1"/>
            </a:solidFill>
          </a:ln>
        </p:spPr>
        <p:txBody>
          <a:bodyPr wrap="square" rtlCol="0">
            <a:spAutoFit/>
          </a:bodyPr>
          <a:lstStyle/>
          <a:p>
            <a:pPr lvl="1"/>
            <a:r>
              <a:rPr lang="en-US" sz="1100" dirty="0">
                <a:latin typeface="Calibri" panose="020F0502020204030204" pitchFamily="34" charset="0"/>
              </a:rPr>
              <a:t>Note : Increase in the Development defect density for Plan 8.3.07  is due to the increased Scope, Complexity and Frequent FRD/GUI changes. Approx. 42% of QA defects were due to missing requirement in FRD</a:t>
            </a:r>
            <a:r>
              <a:rPr lang="en-US" sz="1100" dirty="0" smtClean="0">
                <a:latin typeface="Calibri" panose="020F0502020204030204" pitchFamily="34" charset="0"/>
              </a:rPr>
              <a:t>.</a:t>
            </a:r>
          </a:p>
          <a:p>
            <a:pPr lvl="1"/>
            <a:r>
              <a:rPr lang="en-US" sz="1100" dirty="0" smtClean="0">
                <a:solidFill>
                  <a:srgbClr val="63666A"/>
                </a:solidFill>
                <a:latin typeface="Calibri" panose="020F0502020204030204" pitchFamily="34" charset="0"/>
              </a:rPr>
              <a:t>In order to improve the delivery quality, we have adapted the SDR process, strengthen the peer/lead reviews and work through the teams using internal defect review forum.</a:t>
            </a:r>
            <a:endParaRPr lang="en-US" sz="1100" dirty="0">
              <a:solidFill>
                <a:srgbClr val="63666A"/>
              </a:solidFill>
              <a:latin typeface="Calibri" panose="020F0502020204030204" pitchFamily="34" charset="0"/>
            </a:endParaRPr>
          </a:p>
        </p:txBody>
      </p:sp>
      <p:graphicFrame>
        <p:nvGraphicFramePr>
          <p:cNvPr id="21" name="Chart 20"/>
          <p:cNvGraphicFramePr>
            <a:graphicFrameLocks/>
          </p:cNvGraphicFramePr>
          <p:nvPr>
            <p:extLst>
              <p:ext uri="{D42A27DB-BD31-4B8C-83A1-F6EECF244321}">
                <p14:modId xmlns:p14="http://schemas.microsoft.com/office/powerpoint/2010/main" val="106724139"/>
              </p:ext>
            </p:extLst>
          </p:nvPr>
        </p:nvGraphicFramePr>
        <p:xfrm>
          <a:off x="4724400" y="3276600"/>
          <a:ext cx="4297680" cy="2362200"/>
        </p:xfrm>
        <a:graphic>
          <a:graphicData uri="http://schemas.openxmlformats.org/drawingml/2006/chart">
            <c:chart xmlns:c="http://schemas.openxmlformats.org/drawingml/2006/chart" xmlns:r="http://schemas.openxmlformats.org/officeDocument/2006/relationships" r:id="rId7"/>
          </a:graphicData>
        </a:graphic>
      </p:graphicFrame>
      <p:cxnSp>
        <p:nvCxnSpPr>
          <p:cNvPr id="3" name="Straight Connector 2"/>
          <p:cNvCxnSpPr/>
          <p:nvPr/>
        </p:nvCxnSpPr>
        <p:spPr bwMode="auto">
          <a:xfrm>
            <a:off x="609600" y="4000500"/>
            <a:ext cx="39624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cxnSp>
        <p:nvCxnSpPr>
          <p:cNvPr id="11" name="Straight Connector 10"/>
          <p:cNvCxnSpPr/>
          <p:nvPr/>
        </p:nvCxnSpPr>
        <p:spPr bwMode="auto">
          <a:xfrm>
            <a:off x="5076825" y="4533900"/>
            <a:ext cx="388620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accent1"/>
            </a:solidFill>
            <a:prstDash val="solid"/>
            <a:round/>
            <a:headEnd type="none" w="med" len="med"/>
            <a:tailEnd type="none" w="med" len="med"/>
          </a:ln>
          <a:effectLst/>
        </p:spPr>
      </p:cxnSp>
    </p:spTree>
    <p:extLst>
      <p:ext uri="{BB962C8B-B14F-4D97-AF65-F5344CB8AC3E}">
        <p14:creationId xmlns:p14="http://schemas.microsoft.com/office/powerpoint/2010/main" val="183960467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ction B/Thank You">
  <a:themeElements>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B/Thank You">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ction C/Photo">
  <a:themeElements>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C/Photo">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Section C/Photo">
  <a:themeElements>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C/Photo">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rocess Simplification 2016 Reflection &amp; 2017 Roadmap RAGHU_Completed">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ptum">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9.xml><?xml version="1.0" encoding="utf-8"?>
<a:theme xmlns:a="http://schemas.openxmlformats.org/drawingml/2006/main" name="2_Optum">
  <a:themeElements>
    <a:clrScheme name="Optum Ted">
      <a:dk1>
        <a:srgbClr val="53565A"/>
      </a:dk1>
      <a:lt1>
        <a:sysClr val="window" lastClr="FFFFFF"/>
      </a:lt1>
      <a:dk2>
        <a:srgbClr val="EAAA00"/>
      </a:dk2>
      <a:lt2>
        <a:srgbClr val="B1B3B3"/>
      </a:lt2>
      <a:accent1>
        <a:srgbClr val="E87722"/>
      </a:accent1>
      <a:accent2>
        <a:srgbClr val="008770"/>
      </a:accent2>
      <a:accent3>
        <a:srgbClr val="00549F"/>
      </a:accent3>
      <a:accent4>
        <a:srgbClr val="888B8D"/>
      </a:accent4>
      <a:accent5>
        <a:srgbClr val="7396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652E8EFDE9574C9C3728DE0B4B5DB0" ma:contentTypeVersion="1" ma:contentTypeDescription="Create a new document." ma:contentTypeScope="" ma:versionID="f093ae4865155635447d19398894d88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897a53ec-2016-4aee-8be4-ce9632eb08ca" ContentTypeId="0x0101"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C8A52AA-EECB-43E9-BE07-29353292E4E7}">
  <ds:schemaRefs>
    <ds:schemaRef ds:uri="http://www.w3.org/XML/1998/namespace"/>
    <ds:schemaRef ds:uri="http://purl.org/dc/dcmitype/"/>
    <ds:schemaRef ds:uri="http://schemas.microsoft.com/office/2006/documentManagement/types"/>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7E1D99C-49F1-4BD5-A0B0-A1AD0B4D6596}">
  <ds:schemaRefs>
    <ds:schemaRef ds:uri="http://schemas.microsoft.com/sharepoint/v3/contenttype/forms"/>
  </ds:schemaRefs>
</ds:datastoreItem>
</file>

<file path=customXml/itemProps3.xml><?xml version="1.0" encoding="utf-8"?>
<ds:datastoreItem xmlns:ds="http://schemas.openxmlformats.org/officeDocument/2006/customXml" ds:itemID="{F9D40C5D-2467-412E-A162-C9DC5C0E72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4.xml><?xml version="1.0" encoding="utf-8"?>
<ds:datastoreItem xmlns:ds="http://schemas.openxmlformats.org/officeDocument/2006/customXml" ds:itemID="{F43E9E1A-08A8-4C60-9759-34908B9C0A71}">
  <ds:schemaRefs>
    <ds:schemaRef ds:uri="Microsoft.SharePoint.Taxonomy.ContentTypeSync"/>
  </ds:schemaRefs>
</ds:datastoreItem>
</file>

<file path=customXml/itemProps5.xml><?xml version="1.0" encoding="utf-8"?>
<ds:datastoreItem xmlns:ds="http://schemas.openxmlformats.org/officeDocument/2006/customXml" ds:itemID="{FDE0C3A0-F06D-45BE-A87E-DB8BD05AF4E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NEWOPTUM-OGSPowerPointTemplate</Template>
  <TotalTime>32038</TotalTime>
  <Words>3057</Words>
  <Application>Microsoft Office PowerPoint</Application>
  <PresentationFormat>On-screen Show (4:3)</PresentationFormat>
  <Paragraphs>690</Paragraphs>
  <Slides>31</Slides>
  <Notes>10</Notes>
  <HiddenSlides>0</HiddenSlides>
  <MMClips>0</MMClips>
  <ScaleCrop>false</ScaleCrop>
  <HeadingPairs>
    <vt:vector size="4" baseType="variant">
      <vt:variant>
        <vt:lpstr>Theme</vt:lpstr>
      </vt:variant>
      <vt:variant>
        <vt:i4>9</vt:i4>
      </vt:variant>
      <vt:variant>
        <vt:lpstr>Slide Titles</vt:lpstr>
      </vt:variant>
      <vt:variant>
        <vt:i4>31</vt:i4>
      </vt:variant>
    </vt:vector>
  </HeadingPairs>
  <TitlesOfParts>
    <vt:vector size="40" baseType="lpstr">
      <vt:lpstr>Main</vt:lpstr>
      <vt:lpstr>Section A</vt:lpstr>
      <vt:lpstr>Section B/Thank You</vt:lpstr>
      <vt:lpstr>Section C/Photo</vt:lpstr>
      <vt:lpstr>1_Section C/Photo</vt:lpstr>
      <vt:lpstr>Process Simplification 2016 Reflection &amp; 2017 Roadmap RAGHU_Completed</vt:lpstr>
      <vt:lpstr>1_Main</vt:lpstr>
      <vt:lpstr>Optum</vt:lpstr>
      <vt:lpstr>2_Optum</vt:lpstr>
      <vt:lpstr>RxClaim Delivery Review Jan ‘18</vt:lpstr>
      <vt:lpstr>Agenda</vt:lpstr>
      <vt:lpstr>Executive Summary - 2017</vt:lpstr>
      <vt:lpstr>Current Headcount and Demand Forecast / Fulfillment </vt:lpstr>
      <vt:lpstr>Utilization - Current and Forecast</vt:lpstr>
      <vt:lpstr>Attrition Trend for 2017</vt:lpstr>
      <vt:lpstr>delivery updates</vt:lpstr>
      <vt:lpstr>PowerPoint Presentation</vt:lpstr>
      <vt:lpstr>PowerPoint Presentation</vt:lpstr>
      <vt:lpstr>PowerPoint Presentation</vt:lpstr>
      <vt:lpstr>PowerPoint Presentation</vt:lpstr>
      <vt:lpstr>PowerPoint Presentation</vt:lpstr>
      <vt:lpstr>Velocity Charts for Agile Transformed Teams</vt:lpstr>
      <vt:lpstr>PowerPoint Presentation</vt:lpstr>
      <vt:lpstr>PowerPoint Presentation</vt:lpstr>
      <vt:lpstr>PowerPoint Presentation</vt:lpstr>
      <vt:lpstr>PowerPoint Presentation</vt:lpstr>
      <vt:lpstr>Initiatives</vt:lpstr>
      <vt:lpstr>PowerPoint Presentation</vt:lpstr>
      <vt:lpstr>PowerPoint Presentation</vt:lpstr>
      <vt:lpstr>Our People First</vt:lpstr>
      <vt:lpstr>Bravo</vt:lpstr>
      <vt:lpstr>IT Rock Stars</vt:lpstr>
      <vt:lpstr>Vital Sign 2017</vt:lpstr>
      <vt:lpstr>2018 Focus Areas</vt:lpstr>
      <vt:lpstr>Focus Areas – Strategic / Operational</vt:lpstr>
      <vt:lpstr>Appendix</vt:lpstr>
      <vt:lpstr>PowerPoint Presentation</vt:lpstr>
      <vt:lpstr>PowerPoint Presentation</vt:lpstr>
      <vt:lpstr>PowerPoint Presentation</vt:lpstr>
      <vt:lpstr>PowerPoint Presentation</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RxClaim Delivery Review - Sep 17</dc:title>
  <dc:creator>Sethi, Sumeet</dc:creator>
  <cp:lastModifiedBy>W7admin</cp:lastModifiedBy>
  <cp:revision>1054</cp:revision>
  <dcterms:created xsi:type="dcterms:W3CDTF">2014-05-01T06:10:22Z</dcterms:created>
  <dcterms:modified xsi:type="dcterms:W3CDTF">2018-01-24T11:39:17Z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0x01010006652E8EFDE9574C9C3728DE0B4B5DB0</vt:lpwstr>
  </property>
  <property fmtid="{D5CDD505-2E9C-101B-9397-08002B2CF9AE}" pid="3" name="_dlc_DocIdItemGuid">
    <vt:lpwstr>3d98b764-a514-4ba5-ae51-f8d3ba7a58c7</vt:lpwstr>
  </property>
  <property fmtid="{D5CDD505-2E9C-101B-9397-08002B2CF9AE}" pid="4" name="_dlc_DocId">
    <vt:lpwstr>ZNUMC2H76WMR-885-304</vt:lpwstr>
  </property>
  <property fmtid="{D5CDD505-2E9C-101B-9397-08002B2CF9AE}" pid="5" name="_dlc_DocIdUrl">
    <vt:lpwstr>http://it101.uhg.com/sites/TS2/OptumRx/OptumRxPMO/_layouts/DocIdRedir.aspx?ID=ZNUMC2H76WMR-885-304, ZNUMC2H76WMR-885-304</vt:lpwstr>
  </property>
</Properties>
</file>